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533" r:id="rId2"/>
    <p:sldId id="372" r:id="rId3"/>
    <p:sldId id="373" r:id="rId4"/>
    <p:sldId id="457" r:id="rId5"/>
    <p:sldId id="458" r:id="rId6"/>
    <p:sldId id="459" r:id="rId7"/>
    <p:sldId id="460" r:id="rId8"/>
    <p:sldId id="461" r:id="rId9"/>
    <p:sldId id="462" r:id="rId10"/>
    <p:sldId id="463" r:id="rId11"/>
    <p:sldId id="464" r:id="rId12"/>
    <p:sldId id="465" r:id="rId13"/>
    <p:sldId id="382" r:id="rId14"/>
    <p:sldId id="383" r:id="rId15"/>
    <p:sldId id="387" r:id="rId16"/>
    <p:sldId id="389" r:id="rId17"/>
    <p:sldId id="391" r:id="rId18"/>
    <p:sldId id="393" r:id="rId19"/>
    <p:sldId id="399" r:id="rId20"/>
    <p:sldId id="401" r:id="rId21"/>
    <p:sldId id="402" r:id="rId22"/>
    <p:sldId id="404" r:id="rId23"/>
    <p:sldId id="405" r:id="rId24"/>
    <p:sldId id="406" r:id="rId25"/>
    <p:sldId id="407" r:id="rId26"/>
    <p:sldId id="411" r:id="rId27"/>
    <p:sldId id="525" r:id="rId28"/>
    <p:sldId id="527" r:id="rId29"/>
    <p:sldId id="531" r:id="rId30"/>
    <p:sldId id="526" r:id="rId31"/>
    <p:sldId id="428" r:id="rId32"/>
    <p:sldId id="430" r:id="rId33"/>
    <p:sldId id="431" r:id="rId34"/>
    <p:sldId id="433" r:id="rId35"/>
    <p:sldId id="437" r:id="rId36"/>
    <p:sldId id="439" r:id="rId37"/>
    <p:sldId id="440" r:id="rId38"/>
    <p:sldId id="441" r:id="rId39"/>
    <p:sldId id="442" r:id="rId40"/>
    <p:sldId id="443" r:id="rId41"/>
    <p:sldId id="446" r:id="rId42"/>
    <p:sldId id="448" r:id="rId43"/>
    <p:sldId id="449" r:id="rId44"/>
    <p:sldId id="450" r:id="rId45"/>
    <p:sldId id="451" r:id="rId46"/>
    <p:sldId id="452" r:id="rId47"/>
    <p:sldId id="534" r:id="rId48"/>
  </p:sldIdLst>
  <p:sldSz cx="12192000" cy="6858000"/>
  <p:notesSz cx="98742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00000"/>
    <a:srgbClr val="FF0000"/>
    <a:srgbClr val="FF3300"/>
    <a:srgbClr val="A6A6A6"/>
    <a:srgbClr val="FDEDAA"/>
    <a:srgbClr val="FEFEE3"/>
    <a:srgbClr val="FF6600"/>
    <a:srgbClr val="FFF8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114" d="100"/>
          <a:sy n="114" d="100"/>
        </p:scale>
        <p:origin x="-378" y="-96"/>
      </p:cViewPr>
      <p:guideLst>
        <p:guide orient="horz" pos="2162"/>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9918" cy="34097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592027" y="0"/>
            <a:ext cx="4279918" cy="340977"/>
          </a:xfrm>
          <a:prstGeom prst="rect">
            <a:avLst/>
          </a:prstGeom>
        </p:spPr>
        <p:txBody>
          <a:bodyPr vert="horz" lIns="91440" tIns="45720" rIns="91440" bIns="45720" rtlCol="0"/>
          <a:lstStyle>
            <a:lvl1pPr algn="r">
              <a:defRPr sz="1200"/>
            </a:lvl1pPr>
          </a:lstStyle>
          <a:p>
            <a:fld id="{3E2C7808-C864-418C-B4F8-68F16679C978}" type="datetimeFigureOut">
              <a:rPr lang="zh-CN" altLang="en-US" smtClean="0"/>
              <a:pPr/>
              <a:t>2018/11/1</a:t>
            </a:fld>
            <a:endParaRPr lang="zh-CN" altLang="en-US"/>
          </a:p>
        </p:txBody>
      </p:sp>
      <p:sp>
        <p:nvSpPr>
          <p:cNvPr id="4" name="页脚占位符 3"/>
          <p:cNvSpPr>
            <a:spLocks noGrp="1"/>
          </p:cNvSpPr>
          <p:nvPr>
            <p:ph type="ftr" sz="quarter" idx="2"/>
          </p:nvPr>
        </p:nvSpPr>
        <p:spPr>
          <a:xfrm>
            <a:off x="0" y="6456698"/>
            <a:ext cx="4279918" cy="34097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92027" y="6456698"/>
            <a:ext cx="4279918" cy="340977"/>
          </a:xfrm>
          <a:prstGeom prst="rect">
            <a:avLst/>
          </a:prstGeom>
        </p:spPr>
        <p:txBody>
          <a:bodyPr vert="horz" lIns="91440" tIns="45720" rIns="91440" bIns="45720" rtlCol="0" anchor="b"/>
          <a:lstStyle>
            <a:lvl1pPr algn="r">
              <a:defRPr sz="1200"/>
            </a:lvl1pPr>
          </a:lstStyle>
          <a:p>
            <a:fld id="{0E56AAF6-BB82-4124-ACD6-0F3EFDEDF577}" type="slidenum">
              <a:rPr lang="zh-CN" altLang="en-US" smtClean="0"/>
              <a:pPr/>
              <a:t>‹#›</a:t>
            </a:fld>
            <a:endParaRPr lang="zh-CN" altLang="en-US"/>
          </a:p>
        </p:txBody>
      </p:sp>
    </p:spTree>
    <p:extLst>
      <p:ext uri="{BB962C8B-B14F-4D97-AF65-F5344CB8AC3E}">
        <p14:creationId xmlns:p14="http://schemas.microsoft.com/office/powerpoint/2010/main" xmlns="" val="104182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278841"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593125" y="0"/>
            <a:ext cx="4278841" cy="341064"/>
          </a:xfrm>
          <a:prstGeom prst="rect">
            <a:avLst/>
          </a:prstGeom>
        </p:spPr>
        <p:txBody>
          <a:bodyPr vert="horz" lIns="91440" tIns="45720" rIns="91440" bIns="45720" rtlCol="0"/>
          <a:lstStyle>
            <a:lvl1pPr algn="r">
              <a:defRPr sz="1200"/>
            </a:lvl1pPr>
          </a:lstStyle>
          <a:p>
            <a:fld id="{88C25073-A3A6-4D2A-9359-E582FA0CE622}" type="datetimeFigureOut">
              <a:rPr lang="zh-CN" altLang="en-US" smtClean="0"/>
              <a:pPr/>
              <a:t>2018/11/1</a:t>
            </a:fld>
            <a:endParaRPr lang="zh-CN" altLang="en-US"/>
          </a:p>
        </p:txBody>
      </p:sp>
      <p:sp>
        <p:nvSpPr>
          <p:cNvPr id="4" name="幻灯片图像占位符 3"/>
          <p:cNvSpPr>
            <a:spLocks noGrp="1" noRot="1" noChangeAspect="1"/>
          </p:cNvSpPr>
          <p:nvPr>
            <p:ph type="sldImg" idx="2"/>
          </p:nvPr>
        </p:nvSpPr>
        <p:spPr>
          <a:xfrm>
            <a:off x="2897188" y="849313"/>
            <a:ext cx="4079875" cy="2295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87426" y="3271381"/>
            <a:ext cx="7899400" cy="267658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2"/>
            <a:ext cx="4278841"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93125" y="6456612"/>
            <a:ext cx="4278841" cy="341063"/>
          </a:xfrm>
          <a:prstGeom prst="rect">
            <a:avLst/>
          </a:prstGeom>
        </p:spPr>
        <p:txBody>
          <a:bodyPr vert="horz" lIns="91440" tIns="45720" rIns="91440" bIns="45720" rtlCol="0" anchor="b"/>
          <a:lstStyle>
            <a:lvl1pPr algn="r">
              <a:defRPr sz="1200"/>
            </a:lvl1pPr>
          </a:lstStyle>
          <a:p>
            <a:fld id="{B8EEF2C0-A6C1-40C5-BE79-F079FE5F2DC8}" type="slidenum">
              <a:rPr lang="zh-CN" altLang="en-US" smtClean="0"/>
              <a:pPr/>
              <a:t>‹#›</a:t>
            </a:fld>
            <a:endParaRPr lang="zh-CN" altLang="en-US"/>
          </a:p>
        </p:txBody>
      </p:sp>
    </p:spTree>
    <p:extLst>
      <p:ext uri="{BB962C8B-B14F-4D97-AF65-F5344CB8AC3E}">
        <p14:creationId xmlns:p14="http://schemas.microsoft.com/office/powerpoint/2010/main" xmlns="" val="131127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1</a:t>
            </a:fld>
            <a:endParaRPr lang="zh-CN" altLang="en-US"/>
          </a:p>
        </p:txBody>
      </p:sp>
    </p:spTree>
    <p:extLst>
      <p:ext uri="{BB962C8B-B14F-4D97-AF65-F5344CB8AC3E}">
        <p14:creationId xmlns:p14="http://schemas.microsoft.com/office/powerpoint/2010/main" xmlns="" val="161374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10</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67129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11</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36077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22227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17521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6960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72874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67502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43560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18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06238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19</a:t>
            </a:fld>
            <a:endParaRPr lang="zh-CN" altLang="en-US"/>
          </a:p>
        </p:txBody>
      </p:sp>
    </p:spTree>
    <p:extLst>
      <p:ext uri="{BB962C8B-B14F-4D97-AF65-F5344CB8AC3E}">
        <p14:creationId xmlns:p14="http://schemas.microsoft.com/office/powerpoint/2010/main" xmlns="" val="88960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971322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20</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56268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21</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84652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5177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48276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10029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86026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173939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174681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25439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29</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59254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598939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30</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830258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31</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088572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082090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129803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562468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206077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557693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215511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769831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39</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656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792476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40</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387382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41</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817289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814799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344556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267781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651568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46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4277509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FA4371-5707-4DBD-8803-2CF41266CAEF}" type="slidenum">
              <a:rPr lang="zh-CN" altLang="en-US" smtClean="0"/>
              <a:pPr/>
              <a:t>47</a:t>
            </a:fld>
            <a:endParaRPr lang="zh-CN" altLang="en-US"/>
          </a:p>
        </p:txBody>
      </p:sp>
    </p:spTree>
    <p:extLst>
      <p:ext uri="{BB962C8B-B14F-4D97-AF65-F5344CB8AC3E}">
        <p14:creationId xmlns:p14="http://schemas.microsoft.com/office/powerpoint/2010/main" xmlns="" val="43048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3124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58177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277443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63288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solidFill>
                  <a:prstClr val="black"/>
                </a:solidFill>
                <a:latin typeface="Calibri" panose="020F0502020204030204"/>
                <a:ea typeface="宋体" panose="02010600030101010101" pitchFamily="2" charset="-122"/>
              </a:rPr>
              <a:pPr/>
              <a:t>9</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xmlns="" val="196093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矩形 4"/>
          <p:cNvSpPr/>
          <p:nvPr userDrawn="1"/>
        </p:nvSpPr>
        <p:spPr>
          <a:xfrm>
            <a:off x="0" y="6691701"/>
            <a:ext cx="12192000" cy="166299"/>
          </a:xfrm>
          <a:prstGeom prst="rect">
            <a:avLst/>
          </a:prstGeom>
          <a:gradFill>
            <a:gsLst>
              <a:gs pos="0">
                <a:srgbClr val="FF3300"/>
              </a:gs>
              <a:gs pos="87000">
                <a:srgbClr val="C00000"/>
              </a:gs>
              <a:gs pos="100000">
                <a:srgbClr val="FF3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文本框 13"/>
          <p:cNvSpPr txBox="1"/>
          <p:nvPr userDrawn="1"/>
        </p:nvSpPr>
        <p:spPr>
          <a:xfrm>
            <a:off x="1000429" y="507453"/>
            <a:ext cx="2723823" cy="369332"/>
          </a:xfrm>
          <a:prstGeom prst="rect">
            <a:avLst/>
          </a:prstGeom>
          <a:noFill/>
        </p:spPr>
        <p:txBody>
          <a:bodyPr wrap="none" rtlCol="0">
            <a:spAutoFit/>
          </a:bodyPr>
          <a:lstStyle/>
          <a:p>
            <a:r>
              <a:rPr lang="zh-CN" altLang="en-US" dirty="0">
                <a:solidFill>
                  <a:srgbClr val="C00000"/>
                </a:solidFill>
                <a:latin typeface="微软雅黑" panose="020B0503020204020204" pitchFamily="82" charset="2"/>
                <a:ea typeface="微软雅黑" panose="020B0503020204020204" pitchFamily="82" charset="2"/>
              </a:rPr>
              <a:t>中国共产党党内监督条例</a:t>
            </a:r>
            <a:endParaRPr lang="zh-CN" altLang="en-US" dirty="0">
              <a:solidFill>
                <a:srgbClr val="FF0000"/>
              </a:solidFill>
              <a:latin typeface="微软雅黑" panose="020B0503020204020204" pitchFamily="82" charset="2"/>
              <a:ea typeface="微软雅黑" panose="020B0503020204020204" pitchFamily="82" charset="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2600" y="108477"/>
            <a:ext cx="626283" cy="666688"/>
          </a:xfrm>
          <a:prstGeom prst="rect">
            <a:avLst/>
          </a:prstGeom>
        </p:spPr>
      </p:pic>
      <p:sp>
        <p:nvSpPr>
          <p:cNvPr id="19" name="矩形 18"/>
          <p:cNvSpPr/>
          <p:nvPr userDrawn="1"/>
        </p:nvSpPr>
        <p:spPr>
          <a:xfrm>
            <a:off x="0" y="877951"/>
            <a:ext cx="12192000" cy="68288"/>
          </a:xfrm>
          <a:prstGeom prst="rect">
            <a:avLst/>
          </a:prstGeom>
          <a:pattFill prst="ltUpDiag">
            <a:fgClr>
              <a:srgbClr val="FF0000"/>
            </a:fgClr>
            <a:bgClr>
              <a:srgbClr val="FFFAE4"/>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066802" y="154349"/>
            <a:ext cx="5125198" cy="727199"/>
          </a:xfrm>
          <a:prstGeom prst="rect">
            <a:avLst/>
          </a:prstGeom>
        </p:spPr>
      </p:pic>
      <p:pic>
        <p:nvPicPr>
          <p:cNvPr id="24" name="图片 2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80090" y="1546937"/>
            <a:ext cx="2891957" cy="4798841"/>
          </a:xfrm>
          <a:prstGeom prst="rect">
            <a:avLst/>
          </a:prstGeom>
        </p:spPr>
      </p:pic>
      <p:sp>
        <p:nvSpPr>
          <p:cNvPr id="26" name="矩形 25"/>
          <p:cNvSpPr/>
          <p:nvPr userDrawn="1"/>
        </p:nvSpPr>
        <p:spPr>
          <a:xfrm>
            <a:off x="0" y="6691701"/>
            <a:ext cx="12192000" cy="166299"/>
          </a:xfrm>
          <a:prstGeom prst="rect">
            <a:avLst/>
          </a:prstGeom>
          <a:gradFill>
            <a:gsLst>
              <a:gs pos="0">
                <a:srgbClr val="FF3300"/>
              </a:gs>
              <a:gs pos="87000">
                <a:srgbClr val="C00000"/>
              </a:gs>
              <a:gs pos="100000">
                <a:srgbClr val="FF3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27" name="矩形: 圆角 26"/>
          <p:cNvSpPr/>
          <p:nvPr userDrawn="1"/>
        </p:nvSpPr>
        <p:spPr>
          <a:xfrm>
            <a:off x="5562078" y="1100310"/>
            <a:ext cx="3334123" cy="707293"/>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文本框 7"/>
          <p:cNvSpPr txBox="1"/>
          <p:nvPr userDrawn="1"/>
        </p:nvSpPr>
        <p:spPr>
          <a:xfrm>
            <a:off x="9034287" y="364163"/>
            <a:ext cx="2723823" cy="369332"/>
          </a:xfrm>
          <a:prstGeom prst="rect">
            <a:avLst/>
          </a:prstGeom>
          <a:noFill/>
        </p:spPr>
        <p:txBody>
          <a:bodyPr wrap="none" rtlCol="0">
            <a:spAutoFit/>
          </a:bodyPr>
          <a:lstStyle/>
          <a:p>
            <a:r>
              <a:rPr lang="zh-CN" altLang="en-US" dirty="0">
                <a:solidFill>
                  <a:srgbClr val="C00000"/>
                </a:solidFill>
                <a:latin typeface="微软雅黑" panose="020B0503020204020204" pitchFamily="82" charset="2"/>
                <a:ea typeface="微软雅黑" panose="020B0503020204020204" pitchFamily="82" charset="2"/>
              </a:rPr>
              <a:t>中国共产党党内监督条例</a:t>
            </a:r>
            <a:endParaRPr lang="zh-CN" altLang="en-US" dirty="0">
              <a:solidFill>
                <a:srgbClr val="FF0000"/>
              </a:solidFill>
              <a:latin typeface="微软雅黑" panose="020B0503020204020204" pitchFamily="82" charset="2"/>
              <a:ea typeface="微软雅黑" panose="020B0503020204020204" pitchFamily="82" charset="2"/>
            </a:endParaRPr>
          </a:p>
        </p:txBody>
      </p:sp>
      <p:sp>
        <p:nvSpPr>
          <p:cNvPr id="9" name="Freeform 29"/>
          <p:cNvSpPr/>
          <p:nvPr userDrawn="1"/>
        </p:nvSpPr>
        <p:spPr bwMode="auto">
          <a:xfrm>
            <a:off x="440581" y="247807"/>
            <a:ext cx="745968" cy="66659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10" name="文本框 9"/>
          <p:cNvSpPr txBox="1"/>
          <p:nvPr userDrawn="1"/>
        </p:nvSpPr>
        <p:spPr>
          <a:xfrm>
            <a:off x="1169373" y="257768"/>
            <a:ext cx="1851789" cy="492443"/>
          </a:xfrm>
          <a:prstGeom prst="rect">
            <a:avLst/>
          </a:prstGeom>
          <a:noFill/>
        </p:spPr>
        <p:txBody>
          <a:bodyPr wrap="none" rtlCol="0">
            <a:spAutoFit/>
          </a:bodyPr>
          <a:lstStyle/>
          <a:p>
            <a:r>
              <a:rPr lang="zh-CN" altLang="en-US" sz="2600" dirty="0">
                <a:solidFill>
                  <a:srgbClr val="FF0000"/>
                </a:solidFill>
                <a:latin typeface="微软雅黑" panose="020B0503020204020204" pitchFamily="82" charset="2"/>
                <a:ea typeface="微软雅黑" panose="020B0503020204020204" pitchFamily="82" charset="2"/>
              </a:rPr>
              <a:t>中国共产党</a:t>
            </a:r>
          </a:p>
        </p:txBody>
      </p:sp>
      <p:sp>
        <p:nvSpPr>
          <p:cNvPr id="11" name="文本框 10"/>
          <p:cNvSpPr txBox="1"/>
          <p:nvPr userDrawn="1"/>
        </p:nvSpPr>
        <p:spPr>
          <a:xfrm>
            <a:off x="1208065" y="741386"/>
            <a:ext cx="1871025" cy="253916"/>
          </a:xfrm>
          <a:prstGeom prst="rect">
            <a:avLst/>
          </a:prstGeom>
          <a:noFill/>
        </p:spPr>
        <p:txBody>
          <a:bodyPr wrap="none" rtlCol="0">
            <a:spAutoFit/>
          </a:bodyPr>
          <a:lstStyle/>
          <a:p>
            <a:pPr algn="ctr"/>
            <a:r>
              <a:rPr lang="en-US" altLang="zh-CN" sz="1050" dirty="0">
                <a:solidFill>
                  <a:srgbClr val="FF0000"/>
                </a:solidFill>
                <a:latin typeface="微软雅黑" panose="020B0503020204020204" pitchFamily="34" charset="-122"/>
                <a:ea typeface="微软雅黑" panose="020B0503020204020204" pitchFamily="34" charset="-122"/>
              </a:rPr>
              <a:t>Communist Party of China</a:t>
            </a:r>
            <a:endParaRPr lang="zh-CN" altLang="en-US" sz="1050" dirty="0">
              <a:solidFill>
                <a:srgbClr val="FF0000"/>
              </a:solidFill>
              <a:latin typeface="微软雅黑" panose="020B0503020204020204" pitchFamily="34" charset="-122"/>
              <a:ea typeface="微软雅黑" panose="020B0503020204020204" pitchFamily="34" charset="-122"/>
            </a:endParaRPr>
          </a:p>
        </p:txBody>
      </p:sp>
      <p:cxnSp>
        <p:nvCxnSpPr>
          <p:cNvPr id="12" name="直接连接符 11"/>
          <p:cNvCxnSpPr/>
          <p:nvPr userDrawn="1"/>
        </p:nvCxnSpPr>
        <p:spPr>
          <a:xfrm>
            <a:off x="1240339" y="733496"/>
            <a:ext cx="10463981" cy="0"/>
          </a:xfrm>
          <a:prstGeom prst="line">
            <a:avLst/>
          </a:prstGeom>
          <a:ln>
            <a:solidFill>
              <a:srgbClr val="FF0000"/>
            </a:solidFill>
            <a:prstDash val="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4000">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47"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47"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1"/>
            <a:ext cx="6095239" cy="438095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TextBox 5"/>
          <p:cNvSpPr txBox="1"/>
          <p:nvPr userDrawn="1"/>
        </p:nvSpPr>
        <p:spPr>
          <a:xfrm>
            <a:off x="309282" y="279380"/>
            <a:ext cx="2958353" cy="369332"/>
          </a:xfrm>
          <a:prstGeom prst="rect">
            <a:avLst/>
          </a:prstGeom>
          <a:noFill/>
        </p:spPr>
        <p:txBody>
          <a:bodyPr wrap="square" rtlCol="0">
            <a:spAutoFit/>
          </a:bodyPr>
          <a:lstStyle/>
          <a:p>
            <a:r>
              <a:rPr lang="zh-CN" altLang="en-US" b="1" dirty="0" smtClean="0">
                <a:latin typeface="仿宋" panose="02010609060101010101" pitchFamily="49" charset="-122"/>
                <a:ea typeface="仿宋" panose="02010609060101010101" pitchFamily="49" charset="-122"/>
              </a:rPr>
              <a:t>天津广播电视网络有限公司</a:t>
            </a:r>
            <a:endParaRPr lang="zh-CN" altLang="en-US" b="1"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5"/>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3" cstate="print">
            <a:extLst>
              <a:ext uri="{BEBA8EAE-BF5A-486C-A8C5-ECC9F3942E4B}">
                <a14:imgProps xmlns:a14="http://schemas.microsoft.com/office/drawing/2010/main" xmlns="">
                  <a14:imgLayer r:embed="rId14">
                    <a14:imgEffect>
                      <a14:colorTemperature colorTemp="88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矩形 4"/>
          <p:cNvSpPr/>
          <p:nvPr userDrawn="1"/>
        </p:nvSpPr>
        <p:spPr bwMode="auto">
          <a:xfrm>
            <a:off x="0" y="1"/>
            <a:ext cx="12192000" cy="6857999"/>
          </a:xfrm>
          <a:prstGeom prst="rect">
            <a:avLst/>
          </a:prstGeom>
          <a:solidFill>
            <a:schemeClr val="bg1">
              <a:alpha val="2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jpeg"/><Relationship Id="rId5" Type="http://schemas.openxmlformats.org/officeDocument/2006/relationships/tags" Target="../tags/tag5.xml"/><Relationship Id="rId10" Type="http://schemas.openxmlformats.org/officeDocument/2006/relationships/notesSlide" Target="../notesSlides/notesSlide30.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cstate="print"/>
          <a:stretch>
            <a:fillRect/>
          </a:stretch>
        </p:blipFill>
        <p:spPr>
          <a:xfrm>
            <a:off x="635" y="-8255"/>
            <a:ext cx="12192000" cy="6865620"/>
          </a:xfrm>
          <a:prstGeom prst="rect">
            <a:avLst/>
          </a:prstGeom>
        </p:spPr>
      </p:pic>
      <p:grpSp>
        <p:nvGrpSpPr>
          <p:cNvPr id="10" name="组合 9"/>
          <p:cNvGrpSpPr/>
          <p:nvPr/>
        </p:nvGrpSpPr>
        <p:grpSpPr>
          <a:xfrm>
            <a:off x="5527479" y="969057"/>
            <a:ext cx="1320234" cy="1233546"/>
            <a:chOff x="5398955" y="1851824"/>
            <a:chExt cx="1320234" cy="1233546"/>
          </a:xfrm>
        </p:grpSpPr>
        <p:sp>
          <p:nvSpPr>
            <p:cNvPr id="11" name="Freeform 29"/>
            <p:cNvSpPr/>
            <p:nvPr/>
          </p:nvSpPr>
          <p:spPr bwMode="auto">
            <a:xfrm>
              <a:off x="5398955" y="1905614"/>
              <a:ext cx="1320234" cy="117975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66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2" name="Freeform 29"/>
            <p:cNvSpPr/>
            <p:nvPr/>
          </p:nvSpPr>
          <p:spPr bwMode="auto">
            <a:xfrm>
              <a:off x="5398955" y="1851824"/>
              <a:ext cx="1320234" cy="117975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grpSp>
      <p:sp>
        <p:nvSpPr>
          <p:cNvPr id="13" name="文本框 4"/>
          <p:cNvSpPr txBox="1"/>
          <p:nvPr/>
        </p:nvSpPr>
        <p:spPr>
          <a:xfrm>
            <a:off x="1990725" y="3350260"/>
            <a:ext cx="8804910" cy="1753235"/>
          </a:xfrm>
          <a:prstGeom prst="rect">
            <a:avLst/>
          </a:prstGeom>
          <a:noFill/>
        </p:spPr>
        <p:txBody>
          <a:bodyPr wrap="square" rtlCol="0">
            <a:spAutoFit/>
          </a:bodyPr>
          <a:lstStyle/>
          <a:p>
            <a:pPr algn="ctr"/>
            <a:r>
              <a:rPr lang="zh-CN" altLang="en-US" sz="3600" b="1" dirty="0">
                <a:solidFill>
                  <a:srgbClr val="C00000"/>
                </a:solidFill>
                <a:latin typeface="Arial" panose="020B0604020202020204"/>
                <a:ea typeface="微软雅黑" panose="020B0503020204020204" pitchFamily="34" charset="-122"/>
                <a:sym typeface="Arial" panose="020B0604020202020204"/>
              </a:rPr>
              <a:t>学习党纪处分条例新增10个“负面清单”及学习贯彻《条例》的重要十条</a:t>
            </a:r>
          </a:p>
          <a:p>
            <a:pPr algn="ctr"/>
            <a:endParaRPr lang="zh-CN" altLang="en-US" sz="3600" b="1" dirty="0">
              <a:solidFill>
                <a:srgbClr val="C00000"/>
              </a:solidFill>
              <a:latin typeface="Arial" panose="020B0604020202020204"/>
              <a:ea typeface="微软雅黑" panose="020B0503020204020204" pitchFamily="34" charset="-122"/>
              <a:sym typeface="Arial" panose="020B0604020202020204"/>
            </a:endParaRPr>
          </a:p>
        </p:txBody>
      </p:sp>
    </p:spTree>
    <p:extLst>
      <p:ext uri="{BB962C8B-B14F-4D97-AF65-F5344CB8AC3E}">
        <p14:creationId xmlns:p14="http://schemas.microsoft.com/office/powerpoint/2010/main" xmlns="" val="559483350"/>
      </p:ext>
    </p:extLst>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5187315" y="354965"/>
            <a:ext cx="2681605" cy="59880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5187315" y="354965"/>
            <a:ext cx="2830830"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8】保护伞</a:t>
            </a:r>
          </a:p>
        </p:txBody>
      </p:sp>
      <p:sp>
        <p:nvSpPr>
          <p:cNvPr id="10" name="矩形: 圆角 1"/>
          <p:cNvSpPr/>
          <p:nvPr/>
        </p:nvSpPr>
        <p:spPr>
          <a:xfrm>
            <a:off x="698500" y="1158240"/>
            <a:ext cx="11022965" cy="1354455"/>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744855" y="1143635"/>
            <a:ext cx="10930255" cy="1383665"/>
          </a:xfrm>
          <a:prstGeom prst="rect">
            <a:avLst/>
          </a:prstGeom>
          <a:noFill/>
        </p:spPr>
        <p:txBody>
          <a:bodyPr wrap="square" rtlCol="0">
            <a:spAutoFit/>
          </a:bodyPr>
          <a:lstStyle/>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“利用宗族或者黑恶势力等欺压群众，或者纵容涉黑涉恶活动、为黑恶势力充当‘保护伞’的”</a:t>
            </a:r>
          </a:p>
        </p:txBody>
      </p:sp>
      <p:sp>
        <p:nvSpPr>
          <p:cNvPr id="9" name="文本框 35"/>
          <p:cNvSpPr txBox="1"/>
          <p:nvPr/>
        </p:nvSpPr>
        <p:spPr>
          <a:xfrm>
            <a:off x="6207125" y="3187563"/>
            <a:ext cx="5467985" cy="1938992"/>
          </a:xfrm>
          <a:prstGeom prst="rect">
            <a:avLst/>
          </a:prstGeom>
          <a:noFill/>
        </p:spPr>
        <p:txBody>
          <a:bodyPr wrap="square" rtlCol="0">
            <a:spAutoFit/>
          </a:bodyPr>
          <a:lstStyle/>
          <a:p>
            <a:pPr>
              <a:lnSpc>
                <a:spcPct val="150000"/>
              </a:lnSpc>
            </a:pPr>
            <a:r>
              <a:rPr lang="zh-CN" altLang="en-US"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扫</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黑除恶既要抓涉黑组织，也要打掉后面的“保护伞”。只有保持高压态势，做到除恶务尽，才能换得朗朗乾坤，不断增强群众幸福感、安全感。</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4" name="图片 3" descr="微信图片_20180919085255"/>
          <p:cNvPicPr>
            <a:picLocks noChangeAspect="1"/>
          </p:cNvPicPr>
          <p:nvPr/>
        </p:nvPicPr>
        <p:blipFill>
          <a:blip r:embed="rId5" cstate="print"/>
          <a:stretch>
            <a:fillRect/>
          </a:stretch>
        </p:blipFill>
        <p:spPr>
          <a:xfrm>
            <a:off x="1522730" y="2720975"/>
            <a:ext cx="3162300" cy="26225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311650" y="377825"/>
            <a:ext cx="4827270" cy="59880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615815" y="377825"/>
            <a:ext cx="4186555"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9】形式主义</a:t>
            </a:r>
            <a:r>
              <a:rPr lang="zh-CN" sz="2000" b="1" dirty="0">
                <a:solidFill>
                  <a:prstClr val="black"/>
                </a:solidFill>
                <a:latin typeface="黑体" panose="02010609060101010101" pitchFamily="49" charset="-122"/>
                <a:ea typeface="黑体" panose="02010609060101010101" pitchFamily="49" charset="-122"/>
                <a:sym typeface="Arial" panose="020B0604020202020204"/>
              </a:rPr>
              <a:t>、</a:t>
            </a:r>
            <a:r>
              <a:rPr sz="2000" b="1" dirty="0">
                <a:solidFill>
                  <a:prstClr val="black"/>
                </a:solidFill>
                <a:latin typeface="黑体" panose="02010609060101010101" pitchFamily="49" charset="-122"/>
                <a:ea typeface="黑体" panose="02010609060101010101" pitchFamily="49" charset="-122"/>
                <a:sym typeface="Arial" panose="020B0604020202020204"/>
              </a:rPr>
              <a:t>官僚主义</a:t>
            </a:r>
          </a:p>
        </p:txBody>
      </p:sp>
      <p:sp>
        <p:nvSpPr>
          <p:cNvPr id="10" name="矩形: 圆角 1"/>
          <p:cNvSpPr/>
          <p:nvPr/>
        </p:nvSpPr>
        <p:spPr>
          <a:xfrm>
            <a:off x="698500" y="1257935"/>
            <a:ext cx="11022965" cy="125476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791845" y="1285875"/>
            <a:ext cx="10866755" cy="1198880"/>
          </a:xfrm>
          <a:prstGeom prst="rect">
            <a:avLst/>
          </a:prstGeom>
          <a:noFill/>
        </p:spPr>
        <p:txBody>
          <a:bodyPr wrap="square" rtlCol="0">
            <a:spAutoFit/>
          </a:bodyPr>
          <a:lstStyle/>
          <a:p>
            <a:pPr>
              <a:lnSpc>
                <a:spcPct val="150000"/>
              </a:lnSpc>
            </a:pPr>
            <a:r>
              <a:rPr sz="2400" b="1" dirty="0">
                <a:solidFill>
                  <a:prstClr val="black"/>
                </a:solidFill>
                <a:latin typeface="黑体" panose="02010609060101010101" pitchFamily="49" charset="-122"/>
                <a:ea typeface="黑体" panose="02010609060101010101" pitchFamily="49" charset="-122"/>
                <a:sym typeface="Arial" panose="020B0604020202020204"/>
              </a:rPr>
              <a:t>“贯彻党中央决策部署只表态不落实的；热衷于搞舆论造势、浮在表面的；单纯以会议贯彻会议、以文件落实文件，在实际工作中不见诸行动的”</a:t>
            </a:r>
          </a:p>
        </p:txBody>
      </p:sp>
      <p:sp>
        <p:nvSpPr>
          <p:cNvPr id="9" name="文本框 35"/>
          <p:cNvSpPr txBox="1"/>
          <p:nvPr/>
        </p:nvSpPr>
        <p:spPr>
          <a:xfrm>
            <a:off x="6096635" y="3187563"/>
            <a:ext cx="5395149" cy="1477328"/>
          </a:xfrm>
          <a:prstGeom prst="rect">
            <a:avLst/>
          </a:prstGeom>
          <a:noFill/>
        </p:spPr>
        <p:txBody>
          <a:bodyPr wrap="square" rtlCol="0">
            <a:spAutoFit/>
          </a:bodyPr>
          <a:lstStyle/>
          <a:p>
            <a:pPr>
              <a:lnSpc>
                <a:spcPct val="150000"/>
              </a:lnSpc>
            </a:pP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形式主义、官僚主义在不同阶段的具体表现不同，但根子上都是违背党的性质宗旨。纠正“四风”不能止步，作风建设永远在路上。</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3" name="图片 2" descr="微信图片_20180919085259"/>
          <p:cNvPicPr>
            <a:picLocks noChangeAspect="1"/>
          </p:cNvPicPr>
          <p:nvPr/>
        </p:nvPicPr>
        <p:blipFill>
          <a:blip r:embed="rId5" cstate="print"/>
          <a:stretch>
            <a:fillRect/>
          </a:stretch>
        </p:blipFill>
        <p:spPr>
          <a:xfrm>
            <a:off x="1085215" y="2715260"/>
            <a:ext cx="3677285" cy="25850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553123" y="377651"/>
            <a:ext cx="3052483" cy="598986"/>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711065" y="377825"/>
            <a:ext cx="2905125"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10】家 风</a:t>
            </a:r>
          </a:p>
        </p:txBody>
      </p:sp>
      <p:sp>
        <p:nvSpPr>
          <p:cNvPr id="10" name="矩形: 圆角 1"/>
          <p:cNvSpPr/>
          <p:nvPr/>
        </p:nvSpPr>
        <p:spPr>
          <a:xfrm>
            <a:off x="698500" y="1509395"/>
            <a:ext cx="11022965" cy="100330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698500" y="1509395"/>
            <a:ext cx="10930255" cy="737235"/>
          </a:xfrm>
          <a:prstGeom prst="rect">
            <a:avLst/>
          </a:prstGeom>
          <a:noFill/>
        </p:spPr>
        <p:txBody>
          <a:bodyPr wrap="square" rtlCol="0">
            <a:spAutoFit/>
          </a:bodyPr>
          <a:lstStyle/>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“党员领导干部不重视家风建设，对配偶、子女及其配偶失管失教”</a:t>
            </a:r>
          </a:p>
        </p:txBody>
      </p:sp>
      <p:sp>
        <p:nvSpPr>
          <p:cNvPr id="9" name="文本框 35"/>
          <p:cNvSpPr txBox="1"/>
          <p:nvPr/>
        </p:nvSpPr>
        <p:spPr>
          <a:xfrm>
            <a:off x="6209982" y="3091180"/>
            <a:ext cx="5208442" cy="1938992"/>
          </a:xfrm>
          <a:prstGeom prst="rect">
            <a:avLst/>
          </a:prstGeom>
          <a:noFill/>
        </p:spPr>
        <p:txBody>
          <a:bodyPr wrap="square" rtlCol="0">
            <a:spAutoFit/>
          </a:bodyPr>
          <a:lstStyle/>
          <a:p>
            <a:pPr>
              <a:lnSpc>
                <a:spcPct val="150000"/>
              </a:lnSpc>
            </a:pP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家风连着党风民风。新条例的明确规定向党员干部发出警示，应廉洁修身，廉洁齐家，防止“枕边风”、膝下儿女成为贪腐导火索，防止被身边人“拉下水”。</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4" name="图片 3" descr="微信图片_20180919085303"/>
          <p:cNvPicPr>
            <a:picLocks noChangeAspect="1"/>
          </p:cNvPicPr>
          <p:nvPr/>
        </p:nvPicPr>
        <p:blipFill>
          <a:blip r:embed="rId5" cstate="print"/>
          <a:stretch>
            <a:fillRect/>
          </a:stretch>
        </p:blipFill>
        <p:spPr>
          <a:xfrm>
            <a:off x="1552575" y="2799080"/>
            <a:ext cx="2874645" cy="24676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3" name="矩形: 圆角 1"/>
          <p:cNvSpPr/>
          <p:nvPr/>
        </p:nvSpPr>
        <p:spPr>
          <a:xfrm>
            <a:off x="1901825" y="859790"/>
            <a:ext cx="8154670" cy="118681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4000" b="1" dirty="0">
                <a:solidFill>
                  <a:schemeClr val="bg1"/>
                </a:solidFill>
                <a:latin typeface="Arial" panose="020B0604020202020204"/>
                <a:ea typeface="微软雅黑" panose="020B0503020204020204" pitchFamily="34" charset="-122"/>
                <a:sym typeface="Arial" panose="020B0604020202020204"/>
              </a:rPr>
              <a:t>学习贯彻《条例》的重要十条</a:t>
            </a:r>
          </a:p>
        </p:txBody>
      </p:sp>
      <p:sp>
        <p:nvSpPr>
          <p:cNvPr id="5" name="文本框 35"/>
          <p:cNvSpPr txBox="1"/>
          <p:nvPr/>
        </p:nvSpPr>
        <p:spPr>
          <a:xfrm>
            <a:off x="1460500" y="2517140"/>
            <a:ext cx="9653270" cy="2030095"/>
          </a:xfrm>
          <a:prstGeom prst="rect">
            <a:avLst/>
          </a:prstGeom>
          <a:noFill/>
        </p:spPr>
        <p:txBody>
          <a:bodyPr wrap="square" rtlCol="0">
            <a:spAutoFit/>
          </a:bodyPr>
          <a:lstStyle/>
          <a:p>
            <a:pPr>
              <a:lnSpc>
                <a:spcPct val="150000"/>
              </a:lnSpc>
            </a:pPr>
            <a:r>
              <a:rPr lang="zh-CN" sz="2800" b="1" dirty="0">
                <a:solidFill>
                  <a:prstClr val="black"/>
                </a:solidFill>
                <a:latin typeface="黑体" panose="02010609060101010101" pitchFamily="49" charset="-122"/>
                <a:ea typeface="黑体" panose="02010609060101010101" pitchFamily="49" charset="-122"/>
                <a:sym typeface="Arial" panose="020B0604020202020204"/>
              </a:rPr>
              <a:t>中共中央纪委印发了《关于认真学习贯彻</a:t>
            </a:r>
            <a:r>
              <a:rPr lang="zh-CN" sz="2800" b="1" dirty="0">
                <a:solidFill>
                  <a:prstClr val="black"/>
                </a:solidFill>
                <a:latin typeface="微软雅黑" panose="020B0503020204020204" pitchFamily="34" charset="-122"/>
                <a:ea typeface="微软雅黑" panose="020B0503020204020204" pitchFamily="34" charset="-122"/>
                <a:sym typeface="Arial" panose="020B0604020202020204"/>
              </a:rPr>
              <a:t>‹</a:t>
            </a:r>
            <a:r>
              <a:rPr lang="zh-CN" sz="2800" b="1" dirty="0">
                <a:solidFill>
                  <a:prstClr val="black"/>
                </a:solidFill>
                <a:latin typeface="黑体" panose="02010609060101010101" pitchFamily="49" charset="-122"/>
                <a:ea typeface="黑体" panose="02010609060101010101" pitchFamily="49" charset="-122"/>
                <a:sym typeface="Arial" panose="020B0604020202020204"/>
              </a:rPr>
              <a:t>中国共产党纪律处分条例</a:t>
            </a:r>
            <a:r>
              <a:rPr lang="zh-CN" sz="2800" b="1" dirty="0">
                <a:solidFill>
                  <a:prstClr val="black"/>
                </a:solidFill>
                <a:latin typeface="微软雅黑" panose="020B0503020204020204" pitchFamily="34" charset="-122"/>
                <a:ea typeface="微软雅黑" panose="020B0503020204020204" pitchFamily="34" charset="-122"/>
                <a:sym typeface="Arial" panose="020B0604020202020204"/>
              </a:rPr>
              <a:t>›</a:t>
            </a:r>
            <a:r>
              <a:rPr lang="zh-CN" sz="2800" b="1" dirty="0">
                <a:solidFill>
                  <a:prstClr val="black"/>
                </a:solidFill>
                <a:latin typeface="黑体" panose="02010609060101010101" pitchFamily="49" charset="-122"/>
                <a:ea typeface="黑体" panose="02010609060101010101" pitchFamily="49" charset="-122"/>
                <a:sym typeface="Arial" panose="020B0604020202020204"/>
              </a:rPr>
              <a:t>的通知，对各级纪检监察机关如何学习贯彻《中国共产党纪律处分条例》提出了明确要求。</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6" name="矩形: 圆角 25"/>
          <p:cNvSpPr/>
          <p:nvPr/>
        </p:nvSpPr>
        <p:spPr>
          <a:xfrm>
            <a:off x="227762" y="1055931"/>
            <a:ext cx="456092"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1</a:t>
            </a:r>
            <a:endParaRPr lang="zh-CN" alt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6" name="文本框 35"/>
          <p:cNvSpPr txBox="1"/>
          <p:nvPr/>
        </p:nvSpPr>
        <p:spPr>
          <a:xfrm>
            <a:off x="672933" y="1325983"/>
            <a:ext cx="5213381" cy="4247317"/>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深刻领会</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四个意识</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是具体的，</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两个维护</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是</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四个意识</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的集中体现。把学习贯彻《条例》与学习贯彻习近平总书记关于全面从严治党、加强纪律建设的重要论述结合起来，与学习党的十八大以来管党治党理论、实践和制度创新成果结合起来，与学习党章党规、宪法和监察法结合起来，提高思想认识，掌握核心要义，增强行动自觉，把学习贯彻《条例》工作抓紧抓好。</a:t>
            </a:r>
          </a:p>
        </p:txBody>
      </p:sp>
      <p:sp>
        <p:nvSpPr>
          <p:cNvPr id="7" name="矩形: 圆角 25"/>
          <p:cNvSpPr/>
          <p:nvPr/>
        </p:nvSpPr>
        <p:spPr>
          <a:xfrm>
            <a:off x="5608578" y="1055931"/>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2</a:t>
            </a:r>
          </a:p>
        </p:txBody>
      </p:sp>
      <p:sp>
        <p:nvSpPr>
          <p:cNvPr id="8" name="文本框 35"/>
          <p:cNvSpPr txBox="1"/>
          <p:nvPr/>
        </p:nvSpPr>
        <p:spPr>
          <a:xfrm>
            <a:off x="6113440" y="1277723"/>
            <a:ext cx="5772150" cy="4523105"/>
          </a:xfrm>
          <a:prstGeom prst="rect">
            <a:avLst/>
          </a:prstGeom>
          <a:noFill/>
          <a:ln>
            <a:solidFill>
              <a:schemeClr val="accent1"/>
            </a:solidFill>
          </a:ln>
        </p:spPr>
        <p:txBody>
          <a:bodyPr wrap="square" rtlCol="0">
            <a:spAutoFit/>
          </a:bodyPr>
          <a:lstStyle/>
          <a:p>
            <a:pPr>
              <a:lnSpc>
                <a:spcPct val="150000"/>
              </a:lnSpc>
            </a:pPr>
            <a:r>
              <a:rPr lang="zh-CN" sz="32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把</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两个维护</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作为根本政治任务，更加突出政治纪律的规范和执行，注意从政治上看待和把握问题，对</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七个有之</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问题保持高度警觉，坚决清除对党不忠诚不老实、阳奉阴违的两面人、两面派，坚决查处在贯彻党中央重大决策部署中搞形式主义、官僚主义和不担当不作为的问题，坚决治理脱贫攻坚、民生领域等群众身边的腐败和作风问题，保证党的路线、方针、政策和决议的执行。</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6" grpId="0" animBg="1"/>
      <p:bldP spid="7" grpId="0" bldLvl="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sp>
        <p:nvSpPr>
          <p:cNvPr id="26" name="矩形: 圆角 25"/>
          <p:cNvSpPr/>
          <p:nvPr/>
        </p:nvSpPr>
        <p:spPr>
          <a:xfrm>
            <a:off x="266183" y="1896499"/>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3</a:t>
            </a:r>
          </a:p>
        </p:txBody>
      </p:sp>
      <p:sp>
        <p:nvSpPr>
          <p:cNvPr id="6" name="文本框 35"/>
          <p:cNvSpPr txBox="1"/>
          <p:nvPr/>
        </p:nvSpPr>
        <p:spPr>
          <a:xfrm>
            <a:off x="742470" y="2033836"/>
            <a:ext cx="5059045" cy="2328523"/>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把纪律和监督挺在前面，深化运用监督执纪</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四种形态</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，严肃认真做好日常监督工作，抓早抓小、防微杜渐，使咬耳扯袖、红脸出汗成为常态，切实体现严管厚爱结合、激励约束并重。</a:t>
            </a:r>
          </a:p>
        </p:txBody>
      </p:sp>
      <p:sp>
        <p:nvSpPr>
          <p:cNvPr id="7" name="矩形: 圆角 25"/>
          <p:cNvSpPr/>
          <p:nvPr/>
        </p:nvSpPr>
        <p:spPr>
          <a:xfrm>
            <a:off x="5883804" y="1896499"/>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4</a:t>
            </a:r>
          </a:p>
        </p:txBody>
      </p:sp>
      <p:sp>
        <p:nvSpPr>
          <p:cNvPr id="8" name="文本框 35"/>
          <p:cNvSpPr txBox="1"/>
          <p:nvPr/>
        </p:nvSpPr>
        <p:spPr>
          <a:xfrm>
            <a:off x="6433751" y="2118291"/>
            <a:ext cx="4890135" cy="2790187"/>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充分发挥合署办公优势，全面履行纪检监察两项职能，把执纪和执法贯通起来，确保让违纪者受到党纪处分，使违法者受到法律制裁，促进党内监督和国家监察有机统一，推动新时代纪检监察工作实现高质量发展。</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6" grpId="0" animBg="1"/>
      <p:bldP spid="7" grpId="0" bldLvl="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sp>
        <p:nvSpPr>
          <p:cNvPr id="26" name="矩形: 圆角 25"/>
          <p:cNvSpPr/>
          <p:nvPr/>
        </p:nvSpPr>
        <p:spPr>
          <a:xfrm>
            <a:off x="423044" y="1980972"/>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5</a:t>
            </a:r>
          </a:p>
        </p:txBody>
      </p:sp>
      <p:sp>
        <p:nvSpPr>
          <p:cNvPr id="6" name="文本框 35"/>
          <p:cNvSpPr txBox="1"/>
          <p:nvPr/>
        </p:nvSpPr>
        <p:spPr>
          <a:xfrm>
            <a:off x="1101261" y="2291029"/>
            <a:ext cx="4985385" cy="2790187"/>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巩固发展执纪必严、违纪必究的常态化效果，始终保持高压态势，让制度</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长牙</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、纪律</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带电</a:t>
            </a: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，切实维护党规党纪的严肃性和权威性，真正把制度优势转化为治理效能，努力取得全面从严治党更大战略性成果。</a:t>
            </a:r>
          </a:p>
        </p:txBody>
      </p:sp>
      <p:sp>
        <p:nvSpPr>
          <p:cNvPr id="7" name="矩形: 圆角 25"/>
          <p:cNvSpPr/>
          <p:nvPr/>
        </p:nvSpPr>
        <p:spPr>
          <a:xfrm>
            <a:off x="6086646" y="1980972"/>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6</a:t>
            </a:r>
          </a:p>
        </p:txBody>
      </p:sp>
      <p:sp>
        <p:nvSpPr>
          <p:cNvPr id="8" name="文本框 35"/>
          <p:cNvSpPr txBox="1"/>
          <p:nvPr/>
        </p:nvSpPr>
        <p:spPr>
          <a:xfrm>
            <a:off x="6636685" y="2291029"/>
            <a:ext cx="4963795" cy="1866858"/>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充分发挥职能作用，协助同级党委（党组）抓好本地区本部门的学习宣传教育和贯彻实施工作，配合组织好党委（党组）理论学习中心组的学习工作。</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6" grpId="0" animBg="1"/>
      <p:bldP spid="7" grpId="0" bldLvl="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sp>
        <p:nvSpPr>
          <p:cNvPr id="26" name="矩形: 圆角 25"/>
          <p:cNvSpPr/>
          <p:nvPr/>
        </p:nvSpPr>
        <p:spPr>
          <a:xfrm>
            <a:off x="251870" y="1998322"/>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7</a:t>
            </a:r>
          </a:p>
        </p:txBody>
      </p:sp>
      <p:sp>
        <p:nvSpPr>
          <p:cNvPr id="6" name="文本框 35"/>
          <p:cNvSpPr txBox="1"/>
          <p:nvPr/>
        </p:nvSpPr>
        <p:spPr>
          <a:xfrm>
            <a:off x="801817" y="2072159"/>
            <a:ext cx="4869180" cy="3251852"/>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配合组织部门和党校（行政学院）、干部学院搞好学习培训，配合宣传部门广泛开展宣传教育工作，通过学习研讨、评论解读、案例剖析、警示教育等多种形式，使广大党员干部搞清楚《条例》为什么改、改了什么，把学习的过程变成进一步加强纪律教育、强化纪律意识的过程。</a:t>
            </a:r>
          </a:p>
        </p:txBody>
      </p:sp>
      <p:sp>
        <p:nvSpPr>
          <p:cNvPr id="7" name="矩形: 圆角 25"/>
          <p:cNvSpPr/>
          <p:nvPr/>
        </p:nvSpPr>
        <p:spPr>
          <a:xfrm>
            <a:off x="5670997" y="1998322"/>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8</a:t>
            </a:r>
          </a:p>
        </p:txBody>
      </p:sp>
      <p:sp>
        <p:nvSpPr>
          <p:cNvPr id="8" name="文本框 35"/>
          <p:cNvSpPr txBox="1"/>
          <p:nvPr/>
        </p:nvSpPr>
        <p:spPr>
          <a:xfrm>
            <a:off x="6172049" y="2104544"/>
            <a:ext cx="5320665" cy="3713517"/>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将学习贯彻《条例》情况纳入日常监督、巡视巡察和派驻监督范围，重点检查是否认真传达部署、组织学习，是否有明确具体的要求和举措，是否严格按照《条例》确定的指导思想、原则、处分运用规则等开展监督执纪问责工作，对贯彻执行不力的，要批评教育、督促整改、严肃追责问责，推动《条例》各项规定落实到实处。</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6" grpId="0" animBg="1"/>
      <p:bldP spid="7" grpId="0" bldLvl="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sp>
        <p:nvSpPr>
          <p:cNvPr id="26" name="矩形: 圆角 25"/>
          <p:cNvSpPr/>
          <p:nvPr/>
        </p:nvSpPr>
        <p:spPr>
          <a:xfrm>
            <a:off x="238758" y="2155322"/>
            <a:ext cx="550039" cy="5486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9</a:t>
            </a:r>
          </a:p>
        </p:txBody>
      </p:sp>
      <p:sp>
        <p:nvSpPr>
          <p:cNvPr id="6" name="文本框 35"/>
          <p:cNvSpPr txBox="1"/>
          <p:nvPr/>
        </p:nvSpPr>
        <p:spPr>
          <a:xfrm>
            <a:off x="694090" y="2364414"/>
            <a:ext cx="4816475" cy="1866858"/>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加强对《条例》贯彻落实情况的跟踪了解，注意收集、调研、分析贯彻执行过程中的重要情况和问题，加强工作指导，必要时逐级向中央纪委请示汇报。</a:t>
            </a:r>
            <a:endParaRPr lang="en-US" altLang="zh-CN" sz="2000" b="1" dirty="0">
              <a:solidFill>
                <a:prstClr val="black"/>
              </a:solidFill>
              <a:latin typeface="黑体" panose="02010609060101010101" pitchFamily="49" charset="-122"/>
              <a:ea typeface="黑体" panose="02010609060101010101" pitchFamily="49" charset="-122"/>
              <a:sym typeface="Arial" panose="020B0604020202020204"/>
            </a:endParaRPr>
          </a:p>
        </p:txBody>
      </p:sp>
      <p:sp>
        <p:nvSpPr>
          <p:cNvPr id="7" name="矩形: 圆角 25"/>
          <p:cNvSpPr/>
          <p:nvPr/>
        </p:nvSpPr>
        <p:spPr>
          <a:xfrm>
            <a:off x="5510565" y="2155322"/>
            <a:ext cx="836295" cy="6940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a:ea typeface="微软雅黑" panose="020B0503020204020204" pitchFamily="34" charset="-122"/>
                <a:cs typeface="Arial" panose="020B0604020202020204" pitchFamily="34" charset="0"/>
                <a:sym typeface="Arial" panose="020B0604020202020204"/>
              </a:rPr>
              <a:t>10</a:t>
            </a:r>
          </a:p>
        </p:txBody>
      </p:sp>
      <p:sp>
        <p:nvSpPr>
          <p:cNvPr id="8" name="文本框 35"/>
          <p:cNvSpPr txBox="1"/>
          <p:nvPr/>
        </p:nvSpPr>
        <p:spPr>
          <a:xfrm>
            <a:off x="6346860" y="2364414"/>
            <a:ext cx="4985385" cy="2790187"/>
          </a:xfrm>
          <a:prstGeom prst="rect">
            <a:avLst/>
          </a:prstGeom>
          <a:noFill/>
          <a:ln>
            <a:solidFill>
              <a:schemeClr val="accent1"/>
            </a:solidFill>
          </a:ln>
        </p:spPr>
        <p:txBody>
          <a:bodyPr wrap="square" rtlCol="0">
            <a:spAutoFit/>
          </a:bodyPr>
          <a:lstStyle/>
          <a:p>
            <a:pPr>
              <a:lnSpc>
                <a:spcPct val="150000"/>
              </a:lnSpc>
            </a:pPr>
            <a:r>
              <a:rPr lang="zh-CN" sz="2000" b="1" dirty="0">
                <a:solidFill>
                  <a:srgbClr val="FF0000"/>
                </a:solidFill>
                <a:latin typeface="黑体" panose="02010609060101010101" pitchFamily="49" charset="-122"/>
                <a:ea typeface="黑体" panose="02010609060101010101" pitchFamily="49" charset="-122"/>
                <a:sym typeface="Arial" panose="020B0604020202020204"/>
              </a:rPr>
              <a:t>要</a:t>
            </a:r>
            <a:r>
              <a:rPr lang="zh-CN" sz="2000" b="1" dirty="0">
                <a:solidFill>
                  <a:prstClr val="black"/>
                </a:solidFill>
                <a:latin typeface="黑体" panose="02010609060101010101" pitchFamily="49" charset="-122"/>
                <a:ea typeface="黑体" panose="02010609060101010101" pitchFamily="49" charset="-122"/>
                <a:sym typeface="Arial" panose="020B0604020202020204"/>
              </a:rPr>
              <a:t>紧密联系工作实际，结合贯彻落实十九届中央纪委二次全会部署，统筹安排，精心组织，确保《条例》正确适用、工作有序衔接，充分发挥纪律建设标本兼治的利器作用，为推进全面从严治党向纵深发展提供坚强纪律保证。</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6" grpId="0" animBg="1"/>
      <p:bldP spid="7" grpId="0" bldLvl="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grpSp>
        <p:nvGrpSpPr>
          <p:cNvPr id="10" name="组合 9"/>
          <p:cNvGrpSpPr/>
          <p:nvPr/>
        </p:nvGrpSpPr>
        <p:grpSpPr>
          <a:xfrm>
            <a:off x="5527479" y="969057"/>
            <a:ext cx="1320234" cy="1233546"/>
            <a:chOff x="5398955" y="1851824"/>
            <a:chExt cx="1320234" cy="1233546"/>
          </a:xfrm>
        </p:grpSpPr>
        <p:sp>
          <p:nvSpPr>
            <p:cNvPr id="11" name="Freeform 29"/>
            <p:cNvSpPr/>
            <p:nvPr/>
          </p:nvSpPr>
          <p:spPr bwMode="auto">
            <a:xfrm>
              <a:off x="5398955" y="1905614"/>
              <a:ext cx="1320234" cy="117975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66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12" name="Freeform 29"/>
            <p:cNvSpPr/>
            <p:nvPr/>
          </p:nvSpPr>
          <p:spPr bwMode="auto">
            <a:xfrm>
              <a:off x="5398955" y="1851824"/>
              <a:ext cx="1320234" cy="117975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grpSp>
      <p:sp>
        <p:nvSpPr>
          <p:cNvPr id="13" name="文本框 4"/>
          <p:cNvSpPr txBox="1"/>
          <p:nvPr/>
        </p:nvSpPr>
        <p:spPr>
          <a:xfrm>
            <a:off x="1990725" y="3350260"/>
            <a:ext cx="8804910" cy="1198880"/>
          </a:xfrm>
          <a:prstGeom prst="rect">
            <a:avLst/>
          </a:prstGeom>
          <a:noFill/>
        </p:spPr>
        <p:txBody>
          <a:bodyPr wrap="square" rtlCol="0">
            <a:spAutoFit/>
          </a:bodyPr>
          <a:lstStyle/>
          <a:p>
            <a:pPr algn="ctr"/>
            <a:r>
              <a:rPr lang="zh-CN" altLang="en-US" sz="3600" b="1" dirty="0">
                <a:solidFill>
                  <a:srgbClr val="C00000"/>
                </a:solidFill>
                <a:latin typeface="Arial" panose="020B0604020202020204"/>
                <a:ea typeface="微软雅黑" panose="020B0503020204020204" pitchFamily="34" charset="-122"/>
                <a:sym typeface="Arial" panose="020B0604020202020204"/>
              </a:rPr>
              <a:t>准确理解“两个责任”                                     积极推动全面从严治党向纵深发展</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0" y="-3810"/>
            <a:ext cx="12192000" cy="6865620"/>
          </a:xfrm>
          <a:prstGeom prst="rect">
            <a:avLst/>
          </a:prstGeom>
        </p:spPr>
      </p:pic>
      <p:sp>
        <p:nvSpPr>
          <p:cNvPr id="2" name="矩形: 圆角 1"/>
          <p:cNvSpPr/>
          <p:nvPr/>
        </p:nvSpPr>
        <p:spPr>
          <a:xfrm>
            <a:off x="3171190" y="815975"/>
            <a:ext cx="6132830" cy="82042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3340735" y="958850"/>
            <a:ext cx="5859780" cy="521970"/>
          </a:xfrm>
          <a:prstGeom prst="rect">
            <a:avLst/>
          </a:prstGeom>
          <a:noFill/>
        </p:spPr>
        <p:txBody>
          <a:bodyPr wrap="square" rtlCol="0">
            <a:spAutoFit/>
          </a:bodyPr>
          <a:lstStyle/>
          <a:p>
            <a:r>
              <a:rPr lang="zh-CN" altLang="en-US" sz="2800" b="1" dirty="0" smtClean="0">
                <a:solidFill>
                  <a:prstClr val="white"/>
                </a:solidFill>
                <a:latin typeface="Arial" panose="020B0604020202020204"/>
                <a:ea typeface="微软雅黑" panose="020B0503020204020204" pitchFamily="34" charset="-122"/>
                <a:sym typeface="Arial" panose="020B0604020202020204"/>
              </a:rPr>
              <a:t>党纪处分条例新增10个“负面清单”</a:t>
            </a:r>
          </a:p>
        </p:txBody>
      </p:sp>
      <p:sp>
        <p:nvSpPr>
          <p:cNvPr id="8" name="文本框 35"/>
          <p:cNvSpPr txBox="1"/>
          <p:nvPr/>
        </p:nvSpPr>
        <p:spPr>
          <a:xfrm>
            <a:off x="1764008" y="2406834"/>
            <a:ext cx="9165164" cy="922020"/>
          </a:xfrm>
          <a:prstGeom prst="rect">
            <a:avLst/>
          </a:prstGeom>
          <a:noFill/>
        </p:spPr>
        <p:txBody>
          <a:bodyPr wrap="square" rtlCol="0">
            <a:spAutoFit/>
          </a:bodyPr>
          <a:lstStyle/>
          <a:p>
            <a:pPr>
              <a:lnSpc>
                <a:spcPct val="150000"/>
              </a:lnSpc>
            </a:pPr>
            <a:endParaRPr b="1" dirty="0">
              <a:solidFill>
                <a:prstClr val="black"/>
              </a:solidFill>
              <a:latin typeface="黑体" panose="02010609060101010101" pitchFamily="49" charset="-122"/>
              <a:ea typeface="黑体" panose="02010609060101010101" pitchFamily="49" charset="-122"/>
              <a:sym typeface="Arial" panose="020B0604020202020204"/>
            </a:endParaRPr>
          </a:p>
          <a:p>
            <a:pPr>
              <a:lnSpc>
                <a:spcPct val="150000"/>
              </a:lnSpc>
            </a:pPr>
            <a:endParaRPr b="1" dirty="0">
              <a:solidFill>
                <a:prstClr val="black"/>
              </a:solidFill>
              <a:latin typeface="黑体" panose="02010609060101010101" pitchFamily="49" charset="-122"/>
              <a:ea typeface="黑体" panose="02010609060101010101" pitchFamily="49" charset="-122"/>
              <a:sym typeface="Arial" panose="020B0604020202020204"/>
            </a:endParaRPr>
          </a:p>
        </p:txBody>
      </p:sp>
      <p:sp>
        <p:nvSpPr>
          <p:cNvPr id="13" name="Freeform 22"/>
          <p:cNvSpPr/>
          <p:nvPr/>
        </p:nvSpPr>
        <p:spPr bwMode="auto">
          <a:xfrm>
            <a:off x="1764665" y="2222500"/>
            <a:ext cx="2675890" cy="316865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ltLang="zh-CN" dirty="0"/>
          </a:p>
          <a:p>
            <a:pPr fontAlgn="auto">
              <a:lnSpc>
                <a:spcPct val="150000"/>
              </a:lnSpc>
            </a:pPr>
            <a:r>
              <a:rPr b="1" dirty="0">
                <a:solidFill>
                  <a:prstClr val="black"/>
                </a:solidFill>
                <a:latin typeface="黑体" panose="02010609060101010101" pitchFamily="49" charset="-122"/>
                <a:ea typeface="黑体" panose="02010609060101010101" pitchFamily="49" charset="-122"/>
                <a:sym typeface="Arial" panose="020B0604020202020204"/>
              </a:rPr>
              <a:t>新修订的《中国共产党纪律处分条例》是党的十八大后党中央第二次对这一重要党内法规进行修订。</a:t>
            </a:r>
            <a:endParaRPr lang="zh-CN" altLang="zh-CN" dirty="0"/>
          </a:p>
        </p:txBody>
      </p:sp>
      <p:sp>
        <p:nvSpPr>
          <p:cNvPr id="4" name="Freeform 22"/>
          <p:cNvSpPr/>
          <p:nvPr/>
        </p:nvSpPr>
        <p:spPr bwMode="auto">
          <a:xfrm>
            <a:off x="5073650" y="2222500"/>
            <a:ext cx="5354320" cy="316865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sz="1600" b="1" dirty="0">
              <a:solidFill>
                <a:prstClr val="black"/>
              </a:solidFill>
              <a:latin typeface="黑体" panose="02010609060101010101" pitchFamily="49" charset="-122"/>
              <a:ea typeface="黑体" panose="02010609060101010101" pitchFamily="49" charset="-122"/>
              <a:sym typeface="Arial" panose="020B0604020202020204"/>
            </a:endParaRPr>
          </a:p>
          <a:p>
            <a:pPr>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根据全面从严治党的新形势新要求，特别是针对近年来发现的突出问题和新型违纪行为，新条例增写了不少条款，进一步扎紧依规管党治党的制度笼子。这些新增“负面清单”，给党员干部划出了哪些行为红线?</a:t>
            </a:r>
          </a:p>
          <a:p>
            <a:endParaRPr lang="zh-CN" altLang="zh-CN" sz="1600" dirty="0"/>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3" presetClass="entr" presetSubtype="10" fill="hold" grpId="2"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P spid="13" grpId="2" bldLvl="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9525"/>
            <a:ext cx="12192000" cy="6865620"/>
          </a:xfrm>
          <a:prstGeom prst="rect">
            <a:avLst/>
          </a:prstGeom>
        </p:spPr>
      </p:pic>
      <p:sp>
        <p:nvSpPr>
          <p:cNvPr id="3" name="矩形: 圆角 1"/>
          <p:cNvSpPr/>
          <p:nvPr/>
        </p:nvSpPr>
        <p:spPr>
          <a:xfrm>
            <a:off x="2794635" y="1368425"/>
            <a:ext cx="7880985" cy="7670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以“四个全面”为战略布局之全面从严治党是关键（</a:t>
            </a:r>
            <a:r>
              <a:rPr lang="zh-CN" altLang="en-US" sz="2400" b="1" dirty="0">
                <a:solidFill>
                  <a:schemeClr val="bg1"/>
                </a:solidFill>
                <a:latin typeface="楷体" panose="02010609060101010101" charset="-122"/>
                <a:ea typeface="楷体" panose="02010609060101010101" charset="-122"/>
                <a:sym typeface="Arial" panose="020B0604020202020204"/>
              </a:rPr>
              <a:t>党政军民学，东西南北中，党是领导一切的。</a:t>
            </a:r>
            <a:r>
              <a:rPr lang="zh-CN" altLang="en-US" sz="2400" b="1" dirty="0">
                <a:solidFill>
                  <a:schemeClr val="bg1"/>
                </a:solidFill>
                <a:latin typeface="Arial" panose="020B0604020202020204"/>
                <a:ea typeface="微软雅黑" panose="020B0503020204020204" pitchFamily="34" charset="-122"/>
                <a:sym typeface="Arial" panose="020B0604020202020204"/>
              </a:rPr>
              <a:t>）</a:t>
            </a:r>
          </a:p>
        </p:txBody>
      </p:sp>
      <p:sp>
        <p:nvSpPr>
          <p:cNvPr id="19" name="Flowchart: Document 54"/>
          <p:cNvSpPr/>
          <p:nvPr/>
        </p:nvSpPr>
        <p:spPr>
          <a:xfrm flipH="1">
            <a:off x="1816100" y="146177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01</a:t>
            </a:r>
          </a:p>
        </p:txBody>
      </p:sp>
      <p:grpSp>
        <p:nvGrpSpPr>
          <p:cNvPr id="15" name="组合 14"/>
          <p:cNvGrpSpPr/>
          <p:nvPr/>
        </p:nvGrpSpPr>
        <p:grpSpPr>
          <a:xfrm>
            <a:off x="2025650" y="2223770"/>
            <a:ext cx="9772650" cy="3784600"/>
            <a:chOff x="3190" y="3502"/>
            <a:chExt cx="15390" cy="5960"/>
          </a:xfrm>
        </p:grpSpPr>
        <p:sp>
          <p:nvSpPr>
            <p:cNvPr id="5" name="文本框 35"/>
            <p:cNvSpPr txBox="1"/>
            <p:nvPr/>
          </p:nvSpPr>
          <p:spPr>
            <a:xfrm>
              <a:off x="3190" y="3502"/>
              <a:ext cx="15390" cy="5960"/>
            </a:xfrm>
            <a:prstGeom prst="rect">
              <a:avLst/>
            </a:prstGeom>
            <a:noFill/>
          </p:spPr>
          <p:txBody>
            <a:bodyPr wrap="square" rtlCol="0">
              <a:spAutoFit/>
            </a:bodyPr>
            <a:lstStyle/>
            <a:p>
              <a:pPr>
                <a:lnSpc>
                  <a:spcPct val="150000"/>
                </a:lnSpc>
              </a:pPr>
              <a:r>
                <a:rPr lang="en-US" altLang="zh-CN" sz="1600" b="1" dirty="0">
                  <a:solidFill>
                    <a:prstClr val="black"/>
                  </a:solidFill>
                  <a:latin typeface="黑体" panose="02010609060101010101" pitchFamily="49" charset="-122"/>
                  <a:ea typeface="黑体" panose="02010609060101010101" pitchFamily="49" charset="-122"/>
                  <a:sym typeface="Arial" panose="020B0604020202020204"/>
                </a:rPr>
                <a:t>    </a:t>
              </a:r>
              <a:r>
                <a:rPr lang="zh-CN" sz="1600" b="1" dirty="0">
                  <a:solidFill>
                    <a:prstClr val="black"/>
                  </a:solidFill>
                  <a:latin typeface="黑体" panose="02010609060101010101" pitchFamily="49" charset="-122"/>
                  <a:ea typeface="黑体" panose="02010609060101010101" pitchFamily="49" charset="-122"/>
                  <a:sym typeface="Arial" panose="020B0604020202020204"/>
                </a:rPr>
                <a:t>一个根本原则：坚持和加强党的全面领导；</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一个指导方针：坚持党要管党、全面从严治党；</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一条工作主线：加强党的长期执政能力建设、先进性和纯洁性建设；</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一个建设重点：以党的政治建设为统领，以坚定理想信念宗旨为根基，以调动全党积极性、主动性、创造性为着力点；</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一大总体布局：全面推进党的政治建设、思想建设、组织建设、作风建设、纪律建设，把制度建设贯穿其中，深入推进反腐败斗争；</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一个基本要求：不断提高党建工作质量；</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一项基本目标：把党建设成为始终走在时代前列、人民衷心拥护、勇于自我革命、经得起各种风浪考验、朝气蓬勃的马克思主义执政党。</a:t>
              </a:r>
            </a:p>
          </p:txBody>
        </p:sp>
        <p:sp>
          <p:nvSpPr>
            <p:cNvPr id="7" name="椭圆 6"/>
            <p:cNvSpPr/>
            <p:nvPr/>
          </p:nvSpPr>
          <p:spPr>
            <a:xfrm>
              <a:off x="3336" y="8407"/>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7</a:t>
              </a:r>
            </a:p>
          </p:txBody>
        </p:sp>
        <p:sp>
          <p:nvSpPr>
            <p:cNvPr id="8" name="椭圆 7"/>
            <p:cNvSpPr/>
            <p:nvPr/>
          </p:nvSpPr>
          <p:spPr>
            <a:xfrm>
              <a:off x="3337" y="4309"/>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2</a:t>
              </a:r>
            </a:p>
          </p:txBody>
        </p:sp>
        <p:sp>
          <p:nvSpPr>
            <p:cNvPr id="9" name="椭圆 8"/>
            <p:cNvSpPr/>
            <p:nvPr/>
          </p:nvSpPr>
          <p:spPr>
            <a:xfrm>
              <a:off x="3336" y="4895"/>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3</a:t>
              </a:r>
            </a:p>
          </p:txBody>
        </p:sp>
        <p:sp>
          <p:nvSpPr>
            <p:cNvPr id="10" name="椭圆 9"/>
            <p:cNvSpPr/>
            <p:nvPr/>
          </p:nvSpPr>
          <p:spPr>
            <a:xfrm>
              <a:off x="3336" y="5493"/>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4</a:t>
              </a:r>
            </a:p>
          </p:txBody>
        </p:sp>
        <p:sp>
          <p:nvSpPr>
            <p:cNvPr id="11" name="椭圆 10"/>
            <p:cNvSpPr/>
            <p:nvPr/>
          </p:nvSpPr>
          <p:spPr>
            <a:xfrm>
              <a:off x="3337" y="6617"/>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5</a:t>
              </a:r>
            </a:p>
          </p:txBody>
        </p:sp>
        <p:sp>
          <p:nvSpPr>
            <p:cNvPr id="12" name="椭圆 11"/>
            <p:cNvSpPr/>
            <p:nvPr/>
          </p:nvSpPr>
          <p:spPr>
            <a:xfrm>
              <a:off x="3337" y="7778"/>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6</a:t>
              </a:r>
            </a:p>
          </p:txBody>
        </p:sp>
        <p:sp>
          <p:nvSpPr>
            <p:cNvPr id="14" name="椭圆 13"/>
            <p:cNvSpPr/>
            <p:nvPr/>
          </p:nvSpPr>
          <p:spPr>
            <a:xfrm>
              <a:off x="3336" y="3735"/>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1</a:t>
              </a:r>
            </a:p>
          </p:txBody>
        </p:sp>
      </p:grpSp>
      <p:sp>
        <p:nvSpPr>
          <p:cNvPr id="16" name="矩形: 圆角 1"/>
          <p:cNvSpPr/>
          <p:nvPr/>
        </p:nvSpPr>
        <p:spPr>
          <a:xfrm>
            <a:off x="1816100" y="635318"/>
            <a:ext cx="7404100" cy="5365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r>
              <a:rPr lang="zh-CN" altLang="en-US" sz="2400" b="1">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一）从政治高度积极推动全面从严治党向纵深发展</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bldLvl="0" animBg="1"/>
      <p:bldP spid="1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sp>
        <p:nvSpPr>
          <p:cNvPr id="3" name="矩形: 圆角 1"/>
          <p:cNvSpPr/>
          <p:nvPr/>
        </p:nvSpPr>
        <p:spPr>
          <a:xfrm>
            <a:off x="2804160" y="1461135"/>
            <a:ext cx="6929755" cy="59880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十九届中央纪委二次全会全面贯彻党的十九大精神</a:t>
            </a:r>
          </a:p>
        </p:txBody>
      </p:sp>
      <p:sp>
        <p:nvSpPr>
          <p:cNvPr id="19" name="Flowchart: Document 54"/>
          <p:cNvSpPr/>
          <p:nvPr/>
        </p:nvSpPr>
        <p:spPr>
          <a:xfrm flipH="1">
            <a:off x="1929130" y="1518285"/>
            <a:ext cx="694055" cy="54165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02</a:t>
            </a:r>
          </a:p>
        </p:txBody>
      </p:sp>
      <p:sp>
        <p:nvSpPr>
          <p:cNvPr id="5" name="文本框 35"/>
          <p:cNvSpPr txBox="1"/>
          <p:nvPr/>
        </p:nvSpPr>
        <p:spPr>
          <a:xfrm>
            <a:off x="1535430" y="2059940"/>
            <a:ext cx="9772650" cy="3507740"/>
          </a:xfrm>
          <a:prstGeom prst="rect">
            <a:avLst/>
          </a:prstGeom>
          <a:noFill/>
        </p:spPr>
        <p:txBody>
          <a:bodyPr wrap="square" rtlCol="0">
            <a:spAutoFit/>
          </a:bodyPr>
          <a:lstStyle/>
          <a:p>
            <a:pPr>
              <a:lnSpc>
                <a:spcPct val="150000"/>
              </a:lnSpc>
            </a:pPr>
            <a:r>
              <a:rPr lang="zh-CN" sz="2000" b="1" dirty="0">
                <a:solidFill>
                  <a:prstClr val="black"/>
                </a:solidFill>
                <a:latin typeface="微软雅黑" panose="020B0503020204020204" pitchFamily="34" charset="-122"/>
                <a:ea typeface="微软雅黑" panose="020B0503020204020204" pitchFamily="34" charset="-122"/>
                <a:sym typeface="Arial" panose="020B0604020202020204"/>
              </a:rPr>
              <a:t>关键在于：</a:t>
            </a:r>
            <a:endParaRPr lang="zh-CN" sz="2000" b="1" dirty="0">
              <a:solidFill>
                <a:prstClr val="black"/>
              </a:solidFill>
              <a:latin typeface="黑体" panose="02010609060101010101" pitchFamily="49" charset="-122"/>
              <a:ea typeface="黑体" panose="02010609060101010101" pitchFamily="49" charset="-122"/>
              <a:sym typeface="Arial" panose="020B0604020202020204"/>
            </a:endParaRP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1.坚决维护习近平总书记在党中央和全党的核心地位，坚决维护党中央权威和集中统一领导 （</a:t>
            </a:r>
            <a:r>
              <a:rPr lang="zh-CN" b="1" dirty="0">
                <a:solidFill>
                  <a:srgbClr val="FF0000"/>
                </a:solidFill>
                <a:latin typeface="黑体" panose="02010609060101010101" pitchFamily="49" charset="-122"/>
                <a:ea typeface="黑体" panose="02010609060101010101" pitchFamily="49" charset="-122"/>
                <a:sym typeface="Arial" panose="020B0604020202020204"/>
              </a:rPr>
              <a:t>“两个维护”</a:t>
            </a:r>
            <a:r>
              <a:rPr lang="zh-CN" b="1" dirty="0">
                <a:solidFill>
                  <a:prstClr val="black"/>
                </a:solidFill>
                <a:latin typeface="黑体" panose="02010609060101010101" pitchFamily="49" charset="-122"/>
                <a:ea typeface="黑体" panose="02010609060101010101" pitchFamily="49" charset="-122"/>
                <a:sym typeface="Arial" panose="020B0604020202020204"/>
              </a:rPr>
              <a:t>）；</a:t>
            </a: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2.自觉用习近平新时代中国特色社会主义思想武装头脑，指导实践，推动工作；</a:t>
            </a: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3.坚定不移推动全面从严治党向纵深发展。</a:t>
            </a:r>
          </a:p>
          <a:p>
            <a:pPr>
              <a:lnSpc>
                <a:spcPct val="150000"/>
              </a:lnSpc>
            </a:pPr>
            <a:r>
              <a:rPr lang="zh-CN" sz="2000" b="1" dirty="0">
                <a:solidFill>
                  <a:prstClr val="black"/>
                </a:solidFill>
                <a:latin typeface="微软雅黑" panose="020B0503020204020204" pitchFamily="34" charset="-122"/>
                <a:ea typeface="微软雅黑" panose="020B0503020204020204" pitchFamily="34" charset="-122"/>
                <a:sym typeface="Arial" panose="020B0604020202020204"/>
              </a:rPr>
              <a:t>全会强调：</a:t>
            </a:r>
            <a:endParaRPr lang="zh-CN" sz="2000" b="1" dirty="0">
              <a:solidFill>
                <a:prstClr val="black"/>
              </a:solidFill>
              <a:latin typeface="黑体" panose="02010609060101010101" pitchFamily="49" charset="-122"/>
              <a:ea typeface="黑体" panose="02010609060101010101" pitchFamily="49" charset="-122"/>
              <a:sym typeface="Arial" panose="020B0604020202020204"/>
            </a:endParaRP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a:t>
            </a:r>
            <a:r>
              <a:rPr lang="zh-CN" b="1" dirty="0">
                <a:solidFill>
                  <a:prstClr val="black"/>
                </a:solidFill>
                <a:latin typeface="黑体" panose="02010609060101010101" pitchFamily="49" charset="-122"/>
                <a:ea typeface="黑体" panose="02010609060101010101" pitchFamily="49" charset="-122"/>
                <a:sym typeface="Arial" panose="020B0604020202020204"/>
              </a:rPr>
              <a:t>2018年是贯彻党的十九大精神的开局之年，是改革开放40周年，是决胜全面建成小康社会，实施“十三五”规划承上启下的关键一年，</a:t>
            </a:r>
            <a:r>
              <a:rPr lang="zh-CN" b="1" dirty="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做好纪检监察工作责任重大</a:t>
            </a:r>
            <a:r>
              <a:rPr lang="zh-CN" b="1" dirty="0">
                <a:solidFill>
                  <a:prstClr val="black"/>
                </a:solidFill>
                <a:latin typeface="黑体" panose="02010609060101010101" pitchFamily="49" charset="-122"/>
                <a:ea typeface="黑体" panose="02010609060101010101" pitchFamily="49" charset="-122"/>
                <a:sym typeface="Arial" panose="020B0604020202020204"/>
              </a:rPr>
              <a:t>。</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bldLvl="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sp>
        <p:nvSpPr>
          <p:cNvPr id="3" name="矩形: 圆角 1"/>
          <p:cNvSpPr/>
          <p:nvPr/>
        </p:nvSpPr>
        <p:spPr>
          <a:xfrm>
            <a:off x="3166110" y="1415415"/>
            <a:ext cx="2738120" cy="7670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八项要求落实到位</a:t>
            </a:r>
          </a:p>
        </p:txBody>
      </p:sp>
      <p:sp>
        <p:nvSpPr>
          <p:cNvPr id="19" name="Flowchart: Document 54"/>
          <p:cNvSpPr/>
          <p:nvPr/>
        </p:nvSpPr>
        <p:spPr>
          <a:xfrm flipH="1">
            <a:off x="1987550" y="1462405"/>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03</a:t>
            </a:r>
          </a:p>
        </p:txBody>
      </p:sp>
      <p:grpSp>
        <p:nvGrpSpPr>
          <p:cNvPr id="6" name="组合 5"/>
          <p:cNvGrpSpPr/>
          <p:nvPr/>
        </p:nvGrpSpPr>
        <p:grpSpPr>
          <a:xfrm>
            <a:off x="3080385" y="2136140"/>
            <a:ext cx="5480050" cy="4154417"/>
            <a:chOff x="4086" y="3199"/>
            <a:chExt cx="7621" cy="6542"/>
          </a:xfrm>
        </p:grpSpPr>
        <p:grpSp>
          <p:nvGrpSpPr>
            <p:cNvPr id="15" name="组合 14"/>
            <p:cNvGrpSpPr/>
            <p:nvPr/>
          </p:nvGrpSpPr>
          <p:grpSpPr>
            <a:xfrm>
              <a:off x="4086" y="3199"/>
              <a:ext cx="7621" cy="6542"/>
              <a:chOff x="3115" y="3062"/>
              <a:chExt cx="7621" cy="6807"/>
            </a:xfrm>
          </p:grpSpPr>
          <p:sp>
            <p:nvSpPr>
              <p:cNvPr id="5" name="文本框 35"/>
              <p:cNvSpPr txBox="1"/>
              <p:nvPr/>
            </p:nvSpPr>
            <p:spPr>
              <a:xfrm>
                <a:off x="3115" y="3062"/>
                <a:ext cx="7621" cy="6807"/>
              </a:xfrm>
              <a:prstGeom prst="rect">
                <a:avLst/>
              </a:prstGeom>
              <a:noFill/>
            </p:spPr>
            <p:txBody>
              <a:bodyPr wrap="square" rtlCol="0">
                <a:spAutoFit/>
              </a:bodyPr>
              <a:lstStyle/>
              <a:p>
                <a:pPr>
                  <a:lnSpc>
                    <a:spcPct val="150000"/>
                  </a:lnSpc>
                </a:pPr>
                <a:r>
                  <a:rPr lang="en-US" altLang="zh-CN" sz="2000" b="1" dirty="0">
                    <a:solidFill>
                      <a:prstClr val="black"/>
                    </a:solidFill>
                    <a:latin typeface="黑体" panose="02010609060101010101" pitchFamily="49" charset="-122"/>
                    <a:ea typeface="黑体" panose="02010609060101010101" pitchFamily="49" charset="-122"/>
                    <a:sym typeface="Arial" panose="020B0604020202020204"/>
                  </a:rPr>
                  <a:t>     </a:t>
                </a:r>
                <a:r>
                  <a:rPr lang="zh-CN" sz="2000" b="1" dirty="0">
                    <a:solidFill>
                      <a:prstClr val="black"/>
                    </a:solidFill>
                    <a:latin typeface="黑体" panose="02010609060101010101" pitchFamily="49" charset="-122"/>
                    <a:ea typeface="黑体" panose="02010609060101010101" pitchFamily="49" charset="-122"/>
                    <a:sym typeface="Arial" panose="020B0604020202020204"/>
                  </a:rPr>
                  <a:t>把党的政治建设摆在首位；</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全面推进国家监察体制改革；</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巩固拓展落实中央八项规定精神成果；</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让巡视利剑作用更加彰显；</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全面加强党的纪律建设；</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巩固发展反腐败斗争压倒性态势；</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坚决整治群众身边腐败问题；</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推动全面从严治党落到实处</a:t>
                </a:r>
                <a:r>
                  <a:rPr lang="zh-CN" altLang="en-US" sz="2000" b="1" dirty="0">
                    <a:solidFill>
                      <a:prstClr val="black"/>
                    </a:solidFill>
                    <a:latin typeface="黑体" panose="02010609060101010101" pitchFamily="49" charset="-122"/>
                    <a:ea typeface="黑体" panose="02010609060101010101" pitchFamily="49" charset="-122"/>
                    <a:sym typeface="Arial" panose="020B0604020202020204"/>
                  </a:rPr>
                  <a:t>。</a:t>
                </a:r>
                <a:endParaRPr lang="zh-CN" sz="1600" b="1" dirty="0">
                  <a:solidFill>
                    <a:prstClr val="black"/>
                  </a:solidFill>
                  <a:latin typeface="黑体" panose="02010609060101010101" pitchFamily="49" charset="-122"/>
                  <a:ea typeface="黑体" panose="02010609060101010101" pitchFamily="49" charset="-122"/>
                  <a:sym typeface="Arial" panose="020B0604020202020204"/>
                </a:endParaRPr>
              </a:p>
              <a:p>
                <a:pPr>
                  <a:lnSpc>
                    <a:spcPct val="150000"/>
                  </a:lnSpc>
                </a:pPr>
                <a:endParaRPr lang="zh-CN" sz="1600" b="1" dirty="0">
                  <a:solidFill>
                    <a:prstClr val="black"/>
                  </a:solidFill>
                  <a:latin typeface="黑体" panose="02010609060101010101" pitchFamily="49" charset="-122"/>
                  <a:ea typeface="黑体" panose="02010609060101010101" pitchFamily="49" charset="-122"/>
                  <a:sym typeface="Arial" panose="020B0604020202020204"/>
                </a:endParaRPr>
              </a:p>
            </p:txBody>
          </p:sp>
          <p:sp>
            <p:nvSpPr>
              <p:cNvPr id="7" name="椭圆 6"/>
              <p:cNvSpPr/>
              <p:nvPr/>
            </p:nvSpPr>
            <p:spPr>
              <a:xfrm>
                <a:off x="3337" y="7924"/>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7</a:t>
                </a:r>
              </a:p>
            </p:txBody>
          </p:sp>
          <p:sp>
            <p:nvSpPr>
              <p:cNvPr id="8" name="椭圆 7"/>
              <p:cNvSpPr/>
              <p:nvPr/>
            </p:nvSpPr>
            <p:spPr>
              <a:xfrm>
                <a:off x="3337" y="4166"/>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2</a:t>
                </a:r>
              </a:p>
            </p:txBody>
          </p:sp>
          <p:sp>
            <p:nvSpPr>
              <p:cNvPr id="9" name="椭圆 8"/>
              <p:cNvSpPr/>
              <p:nvPr/>
            </p:nvSpPr>
            <p:spPr>
              <a:xfrm>
                <a:off x="3336" y="4895"/>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3</a:t>
                </a:r>
              </a:p>
            </p:txBody>
          </p:sp>
          <p:sp>
            <p:nvSpPr>
              <p:cNvPr id="10" name="椭圆 9"/>
              <p:cNvSpPr/>
              <p:nvPr/>
            </p:nvSpPr>
            <p:spPr>
              <a:xfrm>
                <a:off x="3336" y="5651"/>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4</a:t>
                </a:r>
              </a:p>
            </p:txBody>
          </p:sp>
          <p:sp>
            <p:nvSpPr>
              <p:cNvPr id="11" name="椭圆 10"/>
              <p:cNvSpPr/>
              <p:nvPr/>
            </p:nvSpPr>
            <p:spPr>
              <a:xfrm>
                <a:off x="3337" y="6409"/>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5</a:t>
                </a:r>
              </a:p>
            </p:txBody>
          </p:sp>
          <p:sp>
            <p:nvSpPr>
              <p:cNvPr id="12" name="椭圆 11"/>
              <p:cNvSpPr/>
              <p:nvPr/>
            </p:nvSpPr>
            <p:spPr>
              <a:xfrm>
                <a:off x="3337" y="7135"/>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6</a:t>
                </a:r>
              </a:p>
            </p:txBody>
          </p:sp>
          <p:sp>
            <p:nvSpPr>
              <p:cNvPr id="14" name="椭圆 13"/>
              <p:cNvSpPr/>
              <p:nvPr/>
            </p:nvSpPr>
            <p:spPr>
              <a:xfrm>
                <a:off x="3337" y="3392"/>
                <a:ext cx="318" cy="37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1</a:t>
                </a:r>
              </a:p>
            </p:txBody>
          </p:sp>
        </p:grpSp>
        <p:sp>
          <p:nvSpPr>
            <p:cNvPr id="4" name="椭圆 3"/>
            <p:cNvSpPr/>
            <p:nvPr/>
          </p:nvSpPr>
          <p:spPr>
            <a:xfrm>
              <a:off x="4308" y="8562"/>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8</a:t>
              </a:r>
            </a:p>
          </p:txBody>
        </p:sp>
      </p:gr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4" cstate="print"/>
          <a:stretch>
            <a:fillRect/>
          </a:stretch>
        </p:blipFill>
        <p:spPr>
          <a:xfrm>
            <a:off x="0" y="-12700"/>
            <a:ext cx="12192000" cy="6865620"/>
          </a:xfrm>
          <a:prstGeom prst="rect">
            <a:avLst/>
          </a:prstGeom>
        </p:spPr>
      </p:pic>
      <p:sp>
        <p:nvSpPr>
          <p:cNvPr id="3" name="矩形: 圆角 1"/>
          <p:cNvSpPr/>
          <p:nvPr/>
        </p:nvSpPr>
        <p:spPr>
          <a:xfrm>
            <a:off x="4848225" y="920115"/>
            <a:ext cx="3909695" cy="75755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习总书记六条经验弥足珍贵</a:t>
            </a:r>
          </a:p>
        </p:txBody>
      </p:sp>
      <p:sp>
        <p:nvSpPr>
          <p:cNvPr id="19" name="Flowchart: Document 54"/>
          <p:cNvSpPr/>
          <p:nvPr/>
        </p:nvSpPr>
        <p:spPr>
          <a:xfrm flipH="1">
            <a:off x="3576955" y="1003935"/>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04</a:t>
            </a:r>
          </a:p>
        </p:txBody>
      </p:sp>
      <p:grpSp>
        <p:nvGrpSpPr>
          <p:cNvPr id="16" name="组合 15"/>
          <p:cNvGrpSpPr/>
          <p:nvPr/>
        </p:nvGrpSpPr>
        <p:grpSpPr>
          <a:xfrm>
            <a:off x="2734945" y="1830070"/>
            <a:ext cx="7748905" cy="3784600"/>
            <a:chOff x="5220" y="3780"/>
            <a:chExt cx="12203" cy="5960"/>
          </a:xfrm>
        </p:grpSpPr>
        <p:sp>
          <p:nvSpPr>
            <p:cNvPr id="5" name="文本框 35"/>
            <p:cNvSpPr txBox="1"/>
            <p:nvPr/>
          </p:nvSpPr>
          <p:spPr>
            <a:xfrm>
              <a:off x="5220" y="3780"/>
              <a:ext cx="12203" cy="5960"/>
            </a:xfrm>
            <a:prstGeom prst="rect">
              <a:avLst/>
            </a:prstGeom>
            <a:noFill/>
          </p:spPr>
          <p:txBody>
            <a:bodyPr wrap="square" rtlCol="0">
              <a:spAutoFit/>
            </a:bodyPr>
            <a:lstStyle/>
            <a:p>
              <a:pPr>
                <a:lnSpc>
                  <a:spcPct val="150000"/>
                </a:lnSpc>
              </a:pPr>
              <a:r>
                <a:rPr lang="en-US" altLang="zh-CN" sz="1600" b="1" dirty="0">
                  <a:solidFill>
                    <a:prstClr val="black"/>
                  </a:solidFill>
                  <a:latin typeface="黑体" panose="02010609060101010101" pitchFamily="49" charset="-122"/>
                  <a:ea typeface="黑体" panose="02010609060101010101" pitchFamily="49" charset="-122"/>
                  <a:sym typeface="Arial" panose="020B0604020202020204"/>
                </a:rPr>
                <a:t>       </a:t>
              </a:r>
              <a:r>
                <a:rPr lang="zh-CN" sz="2400" b="1" dirty="0">
                  <a:solidFill>
                    <a:prstClr val="black"/>
                  </a:solidFill>
                  <a:latin typeface="黑体" panose="02010609060101010101" pitchFamily="49" charset="-122"/>
                  <a:ea typeface="黑体" panose="02010609060101010101" pitchFamily="49" charset="-122"/>
                  <a:sym typeface="Arial" panose="020B0604020202020204"/>
                </a:rPr>
                <a:t>要坚持思想建党和制度治党相统一；</a:t>
              </a:r>
            </a:p>
            <a:p>
              <a:pPr>
                <a:lnSpc>
                  <a:spcPct val="150000"/>
                </a:lnSpc>
              </a:pPr>
              <a:r>
                <a:rPr lang="zh-CN" sz="2400" b="1" dirty="0">
                  <a:solidFill>
                    <a:prstClr val="black"/>
                  </a:solidFill>
                  <a:latin typeface="黑体" panose="02010609060101010101" pitchFamily="49" charset="-122"/>
                  <a:ea typeface="黑体" panose="02010609060101010101" pitchFamily="49" charset="-122"/>
                  <a:sym typeface="Arial" panose="020B0604020202020204"/>
                </a:rPr>
                <a:t>     要坚持使命引领和问题导向相统一；</a:t>
              </a:r>
            </a:p>
            <a:p>
              <a:pPr>
                <a:lnSpc>
                  <a:spcPct val="150000"/>
                </a:lnSpc>
              </a:pPr>
              <a:r>
                <a:rPr lang="zh-CN" sz="2400" b="1" dirty="0">
                  <a:solidFill>
                    <a:prstClr val="black"/>
                  </a:solidFill>
                  <a:latin typeface="黑体" panose="02010609060101010101" pitchFamily="49" charset="-122"/>
                  <a:ea typeface="黑体" panose="02010609060101010101" pitchFamily="49" charset="-122"/>
                  <a:sym typeface="Arial" panose="020B0604020202020204"/>
                </a:rPr>
                <a:t>     要坚持抓“关键少数”和管“绝大多数”相统一；</a:t>
              </a:r>
            </a:p>
            <a:p>
              <a:pPr>
                <a:lnSpc>
                  <a:spcPct val="150000"/>
                </a:lnSpc>
              </a:pPr>
              <a:r>
                <a:rPr lang="zh-CN" sz="2400" b="1" dirty="0">
                  <a:solidFill>
                    <a:prstClr val="black"/>
                  </a:solidFill>
                  <a:latin typeface="黑体" panose="02010609060101010101" pitchFamily="49" charset="-122"/>
                  <a:ea typeface="黑体" panose="02010609060101010101" pitchFamily="49" charset="-122"/>
                  <a:sym typeface="Arial" panose="020B0604020202020204"/>
                </a:rPr>
                <a:t>     要坚持行使权力和担当责任相统一；</a:t>
              </a:r>
              <a:r>
                <a:rPr lang="zh-CN" sz="2400" b="1" dirty="0">
                  <a:solidFill>
                    <a:srgbClr val="FF0000"/>
                  </a:solidFill>
                  <a:latin typeface="黑体" panose="02010609060101010101" pitchFamily="49" charset="-122"/>
                  <a:ea typeface="黑体" panose="02010609060101010101" pitchFamily="49" charset="-122"/>
                  <a:sym typeface="Arial" panose="020B0604020202020204"/>
                </a:rPr>
                <a:t>（责任+问责）</a:t>
              </a:r>
              <a:endParaRPr lang="zh-CN" sz="2400" b="1" dirty="0">
                <a:solidFill>
                  <a:prstClr val="black"/>
                </a:solidFill>
                <a:latin typeface="黑体" panose="02010609060101010101" pitchFamily="49" charset="-122"/>
                <a:ea typeface="黑体" panose="02010609060101010101" pitchFamily="49" charset="-122"/>
                <a:sym typeface="Arial" panose="020B0604020202020204"/>
              </a:endParaRPr>
            </a:p>
            <a:p>
              <a:pPr>
                <a:lnSpc>
                  <a:spcPct val="150000"/>
                </a:lnSpc>
              </a:pPr>
              <a:r>
                <a:rPr lang="zh-CN" sz="2400" b="1" dirty="0">
                  <a:solidFill>
                    <a:prstClr val="black"/>
                  </a:solidFill>
                  <a:latin typeface="黑体" panose="02010609060101010101" pitchFamily="49" charset="-122"/>
                  <a:ea typeface="黑体" panose="02010609060101010101" pitchFamily="49" charset="-122"/>
                  <a:sym typeface="Arial" panose="020B0604020202020204"/>
                </a:rPr>
                <a:t>     要坚持严格管理和关心信任相统一；</a:t>
              </a:r>
            </a:p>
            <a:p>
              <a:pPr>
                <a:lnSpc>
                  <a:spcPct val="150000"/>
                </a:lnSpc>
              </a:pPr>
              <a:r>
                <a:rPr lang="zh-CN" sz="2400" b="1" dirty="0">
                  <a:solidFill>
                    <a:prstClr val="black"/>
                  </a:solidFill>
                  <a:latin typeface="黑体" panose="02010609060101010101" pitchFamily="49" charset="-122"/>
                  <a:ea typeface="黑体" panose="02010609060101010101" pitchFamily="49" charset="-122"/>
                  <a:sym typeface="Arial" panose="020B0604020202020204"/>
                </a:rPr>
                <a:t>     要坚持党内监督和群众监督相统一；</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a:t>
              </a:r>
            </a:p>
          </p:txBody>
        </p:sp>
        <p:sp>
          <p:nvSpPr>
            <p:cNvPr id="11" name="椭圆 10"/>
            <p:cNvSpPr/>
            <p:nvPr/>
          </p:nvSpPr>
          <p:spPr>
            <a:xfrm>
              <a:off x="5378" y="7509"/>
              <a:ext cx="510" cy="60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mn-ea"/>
                  <a:cs typeface="Arial" panose="020B0604020202020204" pitchFamily="34" charset="0"/>
                </a:rPr>
                <a:t>5</a:t>
              </a:r>
            </a:p>
          </p:txBody>
        </p:sp>
        <p:sp>
          <p:nvSpPr>
            <p:cNvPr id="12" name="椭圆 11"/>
            <p:cNvSpPr/>
            <p:nvPr/>
          </p:nvSpPr>
          <p:spPr>
            <a:xfrm>
              <a:off x="5378" y="8369"/>
              <a:ext cx="510" cy="60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mn-ea"/>
                  <a:cs typeface="Arial" panose="020B0604020202020204" pitchFamily="34" charset="0"/>
                </a:rPr>
                <a:t>6</a:t>
              </a:r>
            </a:p>
          </p:txBody>
        </p:sp>
        <p:sp>
          <p:nvSpPr>
            <p:cNvPr id="4" name="椭圆 3"/>
            <p:cNvSpPr/>
            <p:nvPr/>
          </p:nvSpPr>
          <p:spPr>
            <a:xfrm>
              <a:off x="5378" y="4919"/>
              <a:ext cx="510" cy="60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mn-ea"/>
                  <a:cs typeface="Arial" panose="020B0604020202020204" pitchFamily="34" charset="0"/>
                </a:rPr>
                <a:t>2</a:t>
              </a:r>
            </a:p>
          </p:txBody>
        </p:sp>
        <p:sp>
          <p:nvSpPr>
            <p:cNvPr id="6" name="椭圆 5"/>
            <p:cNvSpPr/>
            <p:nvPr/>
          </p:nvSpPr>
          <p:spPr>
            <a:xfrm>
              <a:off x="5378" y="5871"/>
              <a:ext cx="510" cy="60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mn-ea"/>
                  <a:cs typeface="Arial" panose="020B0604020202020204" pitchFamily="34" charset="0"/>
                </a:rPr>
                <a:t>3</a:t>
              </a:r>
            </a:p>
          </p:txBody>
        </p:sp>
        <p:sp>
          <p:nvSpPr>
            <p:cNvPr id="7" name="椭圆 6"/>
            <p:cNvSpPr/>
            <p:nvPr/>
          </p:nvSpPr>
          <p:spPr>
            <a:xfrm>
              <a:off x="5378" y="6649"/>
              <a:ext cx="510" cy="60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mn-ea"/>
                  <a:cs typeface="Arial" panose="020B0604020202020204" pitchFamily="34" charset="0"/>
                </a:rPr>
                <a:t>4</a:t>
              </a:r>
            </a:p>
          </p:txBody>
        </p:sp>
        <p:sp>
          <p:nvSpPr>
            <p:cNvPr id="13" name="椭圆 12"/>
            <p:cNvSpPr/>
            <p:nvPr/>
          </p:nvSpPr>
          <p:spPr>
            <a:xfrm>
              <a:off x="5378" y="4017"/>
              <a:ext cx="510" cy="60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mn-ea"/>
                  <a:cs typeface="Arial" panose="020B0604020202020204" pitchFamily="34" charset="0"/>
                </a:rPr>
                <a:t>1</a:t>
              </a:r>
            </a:p>
          </p:txBody>
        </p:sp>
      </p:gr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3" name="矩形: 圆角 1"/>
          <p:cNvSpPr/>
          <p:nvPr/>
        </p:nvSpPr>
        <p:spPr>
          <a:xfrm>
            <a:off x="3314065" y="1546225"/>
            <a:ext cx="3376295" cy="67310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“五项举措”指明方向</a:t>
            </a:r>
          </a:p>
        </p:txBody>
      </p:sp>
      <p:sp>
        <p:nvSpPr>
          <p:cNvPr id="19" name="Flowchart: Document 54"/>
          <p:cNvSpPr/>
          <p:nvPr/>
        </p:nvSpPr>
        <p:spPr>
          <a:xfrm flipH="1">
            <a:off x="2311400" y="154559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05</a:t>
            </a:r>
          </a:p>
        </p:txBody>
      </p:sp>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grpSp>
        <p:nvGrpSpPr>
          <p:cNvPr id="28" name="组合 27"/>
          <p:cNvGrpSpPr/>
          <p:nvPr/>
        </p:nvGrpSpPr>
        <p:grpSpPr>
          <a:xfrm>
            <a:off x="2083435" y="2400300"/>
            <a:ext cx="9287510" cy="3230245"/>
            <a:chOff x="3281" y="3780"/>
            <a:chExt cx="14285" cy="5087"/>
          </a:xfrm>
        </p:grpSpPr>
        <p:sp>
          <p:nvSpPr>
            <p:cNvPr id="5" name="文本框 35"/>
            <p:cNvSpPr txBox="1"/>
            <p:nvPr/>
          </p:nvSpPr>
          <p:spPr>
            <a:xfrm>
              <a:off x="3399" y="3780"/>
              <a:ext cx="14167" cy="5087"/>
            </a:xfrm>
            <a:prstGeom prst="rect">
              <a:avLst/>
            </a:prstGeom>
            <a:noFill/>
          </p:spPr>
          <p:txBody>
            <a:bodyPr wrap="square" rtlCol="0">
              <a:spAutoFit/>
            </a:bodyPr>
            <a:lstStyle/>
            <a:p>
              <a:pPr>
                <a:lnSpc>
                  <a:spcPct val="150000"/>
                </a:lnSpc>
              </a:pPr>
              <a:r>
                <a:rPr lang="en-US" altLang="zh-CN" sz="1600" b="1" dirty="0">
                  <a:solidFill>
                    <a:prstClr val="black"/>
                  </a:solidFill>
                  <a:latin typeface="黑体" panose="02010609060101010101" pitchFamily="49" charset="-122"/>
                  <a:ea typeface="黑体" panose="02010609060101010101" pitchFamily="49" charset="-122"/>
                  <a:sym typeface="Arial" panose="020B0604020202020204"/>
                </a:rPr>
                <a:t>    </a:t>
              </a:r>
              <a:r>
                <a:rPr lang="zh-CN" sz="2000" b="1" dirty="0">
                  <a:solidFill>
                    <a:prstClr val="black"/>
                  </a:solidFill>
                  <a:latin typeface="黑体" panose="02010609060101010101" pitchFamily="49" charset="-122"/>
                  <a:ea typeface="黑体" panose="02010609060101010101" pitchFamily="49" charset="-122"/>
                  <a:sym typeface="Arial" panose="020B0604020202020204"/>
                </a:rPr>
                <a:t>要坚持以党的政治建设为统领，坚决维护党中央权威和集中统一领导；</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要锲而不舍落实中央八项规定精神，保持党同人民群众的血肉联系；</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要全面加强纪律建设，用严明的纪律管全党治全党；</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要深化标本兼治，夺取反腐败斗争压倒性胜利；</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各级纪检监察机关要以更高的标准、更严的纪律要求自己，提高自身免疫力。</a:t>
              </a:r>
            </a:p>
            <a:p>
              <a:pPr>
                <a:lnSpc>
                  <a:spcPct val="150000"/>
                </a:lnSpc>
              </a:pPr>
              <a:r>
                <a:rPr lang="zh-CN" sz="2000" b="1" dirty="0">
                  <a:solidFill>
                    <a:prstClr val="black"/>
                  </a:solidFill>
                  <a:latin typeface="黑体" panose="02010609060101010101" pitchFamily="49" charset="-122"/>
                  <a:ea typeface="黑体" panose="02010609060101010101" pitchFamily="49" charset="-122"/>
                  <a:sym typeface="Arial" panose="020B0604020202020204"/>
                </a:rPr>
                <a:t>   </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a:t>
              </a:r>
            </a:p>
          </p:txBody>
        </p:sp>
        <p:grpSp>
          <p:nvGrpSpPr>
            <p:cNvPr id="27" name="组合 26"/>
            <p:cNvGrpSpPr/>
            <p:nvPr/>
          </p:nvGrpSpPr>
          <p:grpSpPr>
            <a:xfrm>
              <a:off x="3281" y="4123"/>
              <a:ext cx="359" cy="3202"/>
              <a:chOff x="3281" y="4123"/>
              <a:chExt cx="359" cy="3202"/>
            </a:xfrm>
          </p:grpSpPr>
          <p:sp>
            <p:nvSpPr>
              <p:cNvPr id="8" name="椭圆 7"/>
              <p:cNvSpPr/>
              <p:nvPr/>
            </p:nvSpPr>
            <p:spPr>
              <a:xfrm>
                <a:off x="3281" y="4808"/>
                <a:ext cx="350"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2</a:t>
                </a:r>
              </a:p>
            </p:txBody>
          </p:sp>
          <p:sp>
            <p:nvSpPr>
              <p:cNvPr id="9" name="椭圆 8"/>
              <p:cNvSpPr/>
              <p:nvPr/>
            </p:nvSpPr>
            <p:spPr>
              <a:xfrm>
                <a:off x="3290" y="5507"/>
                <a:ext cx="350" cy="357"/>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3</a:t>
                </a:r>
              </a:p>
            </p:txBody>
          </p:sp>
          <p:sp>
            <p:nvSpPr>
              <p:cNvPr id="10" name="椭圆 9"/>
              <p:cNvSpPr/>
              <p:nvPr/>
            </p:nvSpPr>
            <p:spPr>
              <a:xfrm>
                <a:off x="3281" y="6238"/>
                <a:ext cx="350"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4</a:t>
                </a:r>
              </a:p>
            </p:txBody>
          </p:sp>
          <p:sp>
            <p:nvSpPr>
              <p:cNvPr id="11" name="椭圆 10"/>
              <p:cNvSpPr/>
              <p:nvPr/>
            </p:nvSpPr>
            <p:spPr>
              <a:xfrm>
                <a:off x="3281" y="6999"/>
                <a:ext cx="350"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5</a:t>
                </a:r>
              </a:p>
            </p:txBody>
          </p:sp>
          <p:sp>
            <p:nvSpPr>
              <p:cNvPr id="14" name="椭圆 13"/>
              <p:cNvSpPr/>
              <p:nvPr/>
            </p:nvSpPr>
            <p:spPr>
              <a:xfrm>
                <a:off x="3290" y="4123"/>
                <a:ext cx="350" cy="35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1</a:t>
                </a:r>
              </a:p>
            </p:txBody>
          </p:sp>
        </p:grpSp>
      </p:grpSp>
      <p:sp>
        <p:nvSpPr>
          <p:cNvPr id="24" name="Flowchart: Document 54"/>
          <p:cNvSpPr/>
          <p:nvPr/>
        </p:nvSpPr>
        <p:spPr>
          <a:xfrm flipH="1">
            <a:off x="2083435" y="150368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05</a:t>
            </a:r>
          </a:p>
        </p:txBody>
      </p:sp>
      <p:sp>
        <p:nvSpPr>
          <p:cNvPr id="25" name="矩形: 圆角 1"/>
          <p:cNvSpPr/>
          <p:nvPr/>
        </p:nvSpPr>
        <p:spPr>
          <a:xfrm>
            <a:off x="3118485" y="1461770"/>
            <a:ext cx="3281680" cy="75755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“五项举措”指明方向</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bldLvl="0" animBg="1"/>
      <p:bldP spid="24" grpId="0" bldLvl="0" animBg="1"/>
      <p:bldP spid="2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3" name="矩形: 圆角 1"/>
          <p:cNvSpPr/>
          <p:nvPr/>
        </p:nvSpPr>
        <p:spPr>
          <a:xfrm>
            <a:off x="3314065" y="1546225"/>
            <a:ext cx="3376295" cy="67310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“五项举措”指明方向</a:t>
            </a:r>
          </a:p>
        </p:txBody>
      </p:sp>
      <p:sp>
        <p:nvSpPr>
          <p:cNvPr id="19" name="Flowchart: Document 54"/>
          <p:cNvSpPr/>
          <p:nvPr/>
        </p:nvSpPr>
        <p:spPr>
          <a:xfrm flipH="1">
            <a:off x="2311400" y="154559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05</a:t>
            </a:r>
          </a:p>
        </p:txBody>
      </p:sp>
      <p:sp>
        <p:nvSpPr>
          <p:cNvPr id="24" name="Flowchart: Document 54"/>
          <p:cNvSpPr/>
          <p:nvPr/>
        </p:nvSpPr>
        <p:spPr>
          <a:xfrm flipH="1">
            <a:off x="2083435" y="150368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06</a:t>
            </a:r>
          </a:p>
        </p:txBody>
      </p:sp>
      <p:sp>
        <p:nvSpPr>
          <p:cNvPr id="25" name="矩形: 圆角 1"/>
          <p:cNvSpPr/>
          <p:nvPr/>
        </p:nvSpPr>
        <p:spPr>
          <a:xfrm>
            <a:off x="3118485" y="1461770"/>
            <a:ext cx="3281680" cy="75755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习总书记重要讲话选读</a:t>
            </a:r>
          </a:p>
        </p:txBody>
      </p:sp>
      <p:pic>
        <p:nvPicPr>
          <p:cNvPr id="2" name="图片 1" descr="图片1"/>
          <p:cNvPicPr>
            <a:picLocks noChangeAspect="1"/>
          </p:cNvPicPr>
          <p:nvPr/>
        </p:nvPicPr>
        <p:blipFill>
          <a:blip r:embed="rId4" cstate="print"/>
          <a:stretch>
            <a:fillRect/>
          </a:stretch>
        </p:blipFill>
        <p:spPr>
          <a:xfrm>
            <a:off x="0" y="-3810"/>
            <a:ext cx="12192000" cy="6865620"/>
          </a:xfrm>
          <a:prstGeom prst="rect">
            <a:avLst/>
          </a:prstGeom>
        </p:spPr>
      </p:pic>
      <p:grpSp>
        <p:nvGrpSpPr>
          <p:cNvPr id="15" name="组合 14"/>
          <p:cNvGrpSpPr/>
          <p:nvPr/>
        </p:nvGrpSpPr>
        <p:grpSpPr>
          <a:xfrm>
            <a:off x="905510" y="2302510"/>
            <a:ext cx="10694035" cy="3784600"/>
            <a:chOff x="1426" y="3626"/>
            <a:chExt cx="16841" cy="5960"/>
          </a:xfrm>
        </p:grpSpPr>
        <p:sp>
          <p:nvSpPr>
            <p:cNvPr id="5" name="文本框 35"/>
            <p:cNvSpPr txBox="1"/>
            <p:nvPr/>
          </p:nvSpPr>
          <p:spPr>
            <a:xfrm>
              <a:off x="1801" y="3626"/>
              <a:ext cx="16466" cy="5960"/>
            </a:xfrm>
            <a:prstGeom prst="rect">
              <a:avLst/>
            </a:prstGeom>
            <a:noFill/>
          </p:spPr>
          <p:txBody>
            <a:bodyPr wrap="square" rtlCol="0">
              <a:spAutoFit/>
            </a:bodyPr>
            <a:lstStyle/>
            <a:p>
              <a:pPr>
                <a:lnSpc>
                  <a:spcPct val="150000"/>
                </a:lnSpc>
              </a:pPr>
              <a:r>
                <a:rPr lang="en-US" altLang="zh-CN" b="1" dirty="0">
                  <a:solidFill>
                    <a:prstClr val="black"/>
                  </a:solidFill>
                  <a:latin typeface="黑体" panose="02010609060101010101" pitchFamily="49" charset="-122"/>
                  <a:ea typeface="黑体" panose="02010609060101010101" pitchFamily="49" charset="-122"/>
                  <a:sym typeface="Arial" panose="020B0604020202020204"/>
                </a:rPr>
                <a:t>   </a:t>
              </a:r>
              <a:r>
                <a:rPr lang="zh-CN" b="1" dirty="0">
                  <a:solidFill>
                    <a:prstClr val="black"/>
                  </a:solidFill>
                  <a:latin typeface="黑体" panose="02010609060101010101" pitchFamily="49" charset="-122"/>
                  <a:ea typeface="黑体" panose="02010609060101010101" pitchFamily="49" charset="-122"/>
                  <a:sym typeface="Arial" panose="020B0604020202020204"/>
                </a:rPr>
                <a:t>“重整行装再出发，以永远在路上的执着把全面从严治党引向深入，开创全面从严治党新局面”；</a:t>
              </a: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   “以‘越是艰险越向前’的英雄气概和‘狭路相逢勇者胜’的斗争精神，坚定不移抓下去”；</a:t>
              </a: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   “‘老虎’要露头就打，‘苍蝇’乱飞也要拍”；</a:t>
              </a: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   “确保党和人民赋予的权力不被滥用、惩恶扬善的利剑永不蒙尘”；</a:t>
              </a:r>
            </a:p>
            <a:p>
              <a:pPr algn="l">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    在党的十九大期间，习近平总书记用“三个不能有”明确告诫全党：在全面从严治党这个问题上，        我们不能有差不多了，该松口气、歇歇脚的想法；不能有打好一仗就一劳永逸的想法；不能有初见成效就见好就收的想法。</a:t>
              </a:r>
            </a:p>
            <a:p>
              <a:pPr>
                <a:lnSpc>
                  <a:spcPct val="150000"/>
                </a:lnSpc>
              </a:pPr>
              <a:r>
                <a:rPr lang="zh-CN" b="1" dirty="0">
                  <a:solidFill>
                    <a:prstClr val="black"/>
                  </a:solidFill>
                  <a:latin typeface="黑体" panose="02010609060101010101" pitchFamily="49" charset="-122"/>
                  <a:ea typeface="黑体" panose="02010609060101010101" pitchFamily="49" charset="-122"/>
                  <a:sym typeface="Arial" panose="020B0604020202020204"/>
                </a:rPr>
                <a:t>   “只要精神不滑坡，办法总比困难多”</a:t>
              </a:r>
            </a:p>
            <a:p>
              <a:pPr>
                <a:lnSpc>
                  <a:spcPct val="150000"/>
                </a:lnSpc>
              </a:pPr>
              <a:r>
                <a:rPr lang="zh-CN" sz="1600" b="1" dirty="0">
                  <a:solidFill>
                    <a:prstClr val="black"/>
                  </a:solidFill>
                  <a:latin typeface="黑体" panose="02010609060101010101" pitchFamily="49" charset="-122"/>
                  <a:ea typeface="黑体" panose="02010609060101010101" pitchFamily="49" charset="-122"/>
                  <a:sym typeface="Arial" panose="020B0604020202020204"/>
                </a:rPr>
                <a:t>  </a:t>
              </a:r>
            </a:p>
          </p:txBody>
        </p:sp>
        <p:grpSp>
          <p:nvGrpSpPr>
            <p:cNvPr id="6" name="组合 5"/>
            <p:cNvGrpSpPr/>
            <p:nvPr/>
          </p:nvGrpSpPr>
          <p:grpSpPr>
            <a:xfrm>
              <a:off x="1426" y="3913"/>
              <a:ext cx="391" cy="4871"/>
              <a:chOff x="2281" y="3943"/>
              <a:chExt cx="391" cy="4961"/>
            </a:xfrm>
          </p:grpSpPr>
          <p:sp>
            <p:nvSpPr>
              <p:cNvPr id="8" name="椭圆 7"/>
              <p:cNvSpPr/>
              <p:nvPr/>
            </p:nvSpPr>
            <p:spPr>
              <a:xfrm>
                <a:off x="2282" y="4628"/>
                <a:ext cx="375"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2</a:t>
                </a:r>
              </a:p>
            </p:txBody>
          </p:sp>
          <p:sp>
            <p:nvSpPr>
              <p:cNvPr id="9" name="椭圆 8"/>
              <p:cNvSpPr/>
              <p:nvPr/>
            </p:nvSpPr>
            <p:spPr>
              <a:xfrm>
                <a:off x="2281" y="5290"/>
                <a:ext cx="375" cy="357"/>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3</a:t>
                </a:r>
              </a:p>
            </p:txBody>
          </p:sp>
          <p:sp>
            <p:nvSpPr>
              <p:cNvPr id="10" name="椭圆 9"/>
              <p:cNvSpPr/>
              <p:nvPr/>
            </p:nvSpPr>
            <p:spPr>
              <a:xfrm>
                <a:off x="2282" y="5923"/>
                <a:ext cx="375"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4</a:t>
                </a:r>
              </a:p>
            </p:txBody>
          </p:sp>
          <p:sp>
            <p:nvSpPr>
              <p:cNvPr id="11" name="椭圆 10"/>
              <p:cNvSpPr/>
              <p:nvPr/>
            </p:nvSpPr>
            <p:spPr>
              <a:xfrm>
                <a:off x="2282" y="6608"/>
                <a:ext cx="375"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5</a:t>
                </a:r>
              </a:p>
            </p:txBody>
          </p:sp>
          <p:sp>
            <p:nvSpPr>
              <p:cNvPr id="14" name="椭圆 13"/>
              <p:cNvSpPr/>
              <p:nvPr/>
            </p:nvSpPr>
            <p:spPr>
              <a:xfrm>
                <a:off x="2281" y="3943"/>
                <a:ext cx="375" cy="35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1</a:t>
                </a:r>
              </a:p>
            </p:txBody>
          </p:sp>
          <p:sp>
            <p:nvSpPr>
              <p:cNvPr id="4" name="椭圆 3"/>
              <p:cNvSpPr/>
              <p:nvPr/>
            </p:nvSpPr>
            <p:spPr>
              <a:xfrm>
                <a:off x="2298" y="8578"/>
                <a:ext cx="374"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6</a:t>
                </a:r>
              </a:p>
            </p:txBody>
          </p:sp>
        </p:grpSp>
      </p:grpSp>
      <p:sp>
        <p:nvSpPr>
          <p:cNvPr id="12" name="Flowchart: Document 54"/>
          <p:cNvSpPr/>
          <p:nvPr/>
        </p:nvSpPr>
        <p:spPr>
          <a:xfrm flipH="1">
            <a:off x="2210435" y="163068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06</a:t>
            </a:r>
          </a:p>
        </p:txBody>
      </p:sp>
      <p:sp>
        <p:nvSpPr>
          <p:cNvPr id="13" name="矩形: 圆角 1"/>
          <p:cNvSpPr/>
          <p:nvPr/>
        </p:nvSpPr>
        <p:spPr>
          <a:xfrm>
            <a:off x="3245485" y="1588770"/>
            <a:ext cx="3281680" cy="75755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b="1" dirty="0">
                <a:solidFill>
                  <a:schemeClr val="bg1"/>
                </a:solidFill>
                <a:latin typeface="Arial" panose="020B0604020202020204"/>
                <a:ea typeface="微软雅黑" panose="020B0503020204020204" pitchFamily="34" charset="-122"/>
                <a:sym typeface="Arial" panose="020B0604020202020204"/>
              </a:rPr>
              <a:t>习总书记重要讲话选读</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bldLvl="0" animBg="1"/>
      <p:bldP spid="24" grpId="0" bldLvl="0" animBg="1"/>
      <p:bldP spid="25" grpId="0" bldLvl="0" animBg="1"/>
      <p:bldP spid="12" grpId="0" bldLvl="0" animBg="1"/>
      <p:bldP spid="1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46594" cy="6840051"/>
          </a:xfrm>
          <a:prstGeom prst="rect">
            <a:avLst/>
          </a:prstGeom>
        </p:spPr>
      </p:pic>
      <p:sp>
        <p:nvSpPr>
          <p:cNvPr id="2" name="矩形: 圆角 1"/>
          <p:cNvSpPr/>
          <p:nvPr/>
        </p:nvSpPr>
        <p:spPr>
          <a:xfrm>
            <a:off x="1850522" y="1136332"/>
            <a:ext cx="10033635" cy="49974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2166117" y="1156017"/>
            <a:ext cx="961580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严肃查处违反中央八项规定精神问题，在探索中实践，在思考中创新</a:t>
            </a:r>
          </a:p>
        </p:txBody>
      </p:sp>
      <p:sp>
        <p:nvSpPr>
          <p:cNvPr id="17" name="矩形: 圆角 16"/>
          <p:cNvSpPr/>
          <p:nvPr/>
        </p:nvSpPr>
        <p:spPr>
          <a:xfrm>
            <a:off x="76744" y="1117431"/>
            <a:ext cx="1750151" cy="52213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a:ea typeface="微软雅黑" panose="020B0503020204020204" pitchFamily="34" charset="-122"/>
                <a:sym typeface="Arial" panose="020B0604020202020204"/>
              </a:rPr>
              <a:t>第一个方面</a:t>
            </a:r>
          </a:p>
        </p:txBody>
      </p:sp>
      <p:sp>
        <p:nvSpPr>
          <p:cNvPr id="13" name="Freeform 22"/>
          <p:cNvSpPr/>
          <p:nvPr/>
        </p:nvSpPr>
        <p:spPr bwMode="auto">
          <a:xfrm>
            <a:off x="1400810" y="1758315"/>
            <a:ext cx="1406525" cy="189865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ltLang="zh-CN" dirty="0"/>
          </a:p>
          <a:p>
            <a:r>
              <a:rPr lang="zh-CN" altLang="zh-CN" sz="1600" dirty="0"/>
              <a:t>用数据说话</a:t>
            </a:r>
          </a:p>
        </p:txBody>
      </p:sp>
      <p:sp>
        <p:nvSpPr>
          <p:cNvPr id="4" name="Freeform 22"/>
          <p:cNvSpPr/>
          <p:nvPr/>
        </p:nvSpPr>
        <p:spPr bwMode="auto">
          <a:xfrm>
            <a:off x="5639435" y="1758315"/>
            <a:ext cx="1396365" cy="1965325"/>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r>
              <a:rPr lang="zh-CN" altLang="zh-CN" sz="1400" dirty="0"/>
              <a:t>隐身变异、花样翻新、改头换面、潜入地下是当前违反中央八项规定精神的新动向新表现</a:t>
            </a:r>
          </a:p>
        </p:txBody>
      </p:sp>
      <p:sp>
        <p:nvSpPr>
          <p:cNvPr id="5" name="Freeform 22"/>
          <p:cNvSpPr/>
          <p:nvPr/>
        </p:nvSpPr>
        <p:spPr bwMode="auto">
          <a:xfrm>
            <a:off x="9935845" y="1725295"/>
            <a:ext cx="1396365" cy="1965325"/>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400" dirty="0"/>
          </a:p>
          <a:p>
            <a:pPr algn="l"/>
            <a:r>
              <a:rPr lang="zh-CN" altLang="zh-CN" sz="1400" dirty="0"/>
              <a:t>三大心理误区是党员干部不收手、不收敛顶风违纪的根源所在</a:t>
            </a:r>
          </a:p>
        </p:txBody>
      </p:sp>
      <p:sp>
        <p:nvSpPr>
          <p:cNvPr id="47" name="Rectángulo 10"/>
          <p:cNvSpPr/>
          <p:nvPr/>
        </p:nvSpPr>
        <p:spPr>
          <a:xfrm>
            <a:off x="1585595" y="4168775"/>
            <a:ext cx="531495" cy="1653540"/>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rPr>
              <a:t>●违规公款吃喝</a:t>
            </a:r>
          </a:p>
        </p:txBody>
      </p:sp>
      <p:sp>
        <p:nvSpPr>
          <p:cNvPr id="9" name="Rectángulo 10"/>
          <p:cNvSpPr/>
          <p:nvPr/>
        </p:nvSpPr>
        <p:spPr>
          <a:xfrm>
            <a:off x="2426970" y="4169410"/>
            <a:ext cx="531495" cy="1653540"/>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rPr>
              <a:t>●提供或接受超标准接待</a:t>
            </a:r>
          </a:p>
        </p:txBody>
      </p:sp>
      <p:sp>
        <p:nvSpPr>
          <p:cNvPr id="10" name="Rectángulo 10"/>
          <p:cNvSpPr/>
          <p:nvPr/>
        </p:nvSpPr>
        <p:spPr>
          <a:xfrm>
            <a:off x="3248025"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●公款国内旅游</a:t>
            </a:r>
          </a:p>
        </p:txBody>
      </p:sp>
      <p:sp>
        <p:nvSpPr>
          <p:cNvPr id="11" name="Rectángulo 10"/>
          <p:cNvSpPr/>
          <p:nvPr/>
        </p:nvSpPr>
        <p:spPr>
          <a:xfrm>
            <a:off x="4060190"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●公款出国（境）旅游</a:t>
            </a:r>
          </a:p>
        </p:txBody>
      </p:sp>
      <p:sp>
        <p:nvSpPr>
          <p:cNvPr id="12" name="Rectángulo 10"/>
          <p:cNvSpPr/>
          <p:nvPr/>
        </p:nvSpPr>
        <p:spPr>
          <a:xfrm>
            <a:off x="10694035" y="416877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●领导干部住房违规</a:t>
            </a:r>
          </a:p>
        </p:txBody>
      </p:sp>
      <p:sp>
        <p:nvSpPr>
          <p:cNvPr id="14" name="Rectángulo 10"/>
          <p:cNvSpPr/>
          <p:nvPr/>
        </p:nvSpPr>
        <p:spPr>
          <a:xfrm>
            <a:off x="4886960"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●违规配备使用公务用车</a:t>
            </a:r>
          </a:p>
        </p:txBody>
      </p:sp>
      <p:sp>
        <p:nvSpPr>
          <p:cNvPr id="15" name="Rectángulo 10"/>
          <p:cNvSpPr/>
          <p:nvPr/>
        </p:nvSpPr>
        <p:spPr>
          <a:xfrm>
            <a:off x="5693410"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●大办婚丧喜庆</a:t>
            </a:r>
          </a:p>
        </p:txBody>
      </p:sp>
      <p:sp>
        <p:nvSpPr>
          <p:cNvPr id="16" name="Rectángulo 10"/>
          <p:cNvSpPr/>
          <p:nvPr/>
        </p:nvSpPr>
        <p:spPr>
          <a:xfrm>
            <a:off x="6504305"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●违规收送礼品礼金</a:t>
            </a:r>
          </a:p>
        </p:txBody>
      </p:sp>
      <p:sp>
        <p:nvSpPr>
          <p:cNvPr id="18" name="Rectángulo 10"/>
          <p:cNvSpPr/>
          <p:nvPr/>
        </p:nvSpPr>
        <p:spPr>
          <a:xfrm>
            <a:off x="7317105"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●违规发放津补贴或福利</a:t>
            </a:r>
          </a:p>
        </p:txBody>
      </p:sp>
      <p:sp>
        <p:nvSpPr>
          <p:cNvPr id="19" name="Rectángulo 10"/>
          <p:cNvSpPr/>
          <p:nvPr/>
        </p:nvSpPr>
        <p:spPr>
          <a:xfrm>
            <a:off x="8168005"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●楼堂馆所违规</a:t>
            </a:r>
          </a:p>
        </p:txBody>
      </p:sp>
      <p:sp>
        <p:nvSpPr>
          <p:cNvPr id="20" name="Rectángulo 10"/>
          <p:cNvSpPr/>
          <p:nvPr/>
        </p:nvSpPr>
        <p:spPr>
          <a:xfrm>
            <a:off x="9009380" y="417131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●接受或用公款参与高消费娱乐健身活动</a:t>
            </a:r>
          </a:p>
        </p:txBody>
      </p:sp>
      <p:sp>
        <p:nvSpPr>
          <p:cNvPr id="21" name="Rectángulo 10"/>
          <p:cNvSpPr/>
          <p:nvPr/>
        </p:nvSpPr>
        <p:spPr>
          <a:xfrm>
            <a:off x="9841230" y="4168775"/>
            <a:ext cx="531495" cy="1651635"/>
          </a:xfrm>
          <a:prstGeom prst="rect">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a:r>
              <a:rPr lang="zh-CN" altLang="zh-CN" sz="1200" dirty="0">
                <a:solidFill>
                  <a:schemeClr val="tx1"/>
                </a:solidFill>
                <a:sym typeface="+mn-ea"/>
              </a:rPr>
              <a:t>●违规出入私人会所</a:t>
            </a:r>
          </a:p>
        </p:txBody>
      </p:sp>
      <p:grpSp>
        <p:nvGrpSpPr>
          <p:cNvPr id="26" name="组合 25"/>
          <p:cNvGrpSpPr/>
          <p:nvPr/>
        </p:nvGrpSpPr>
        <p:grpSpPr>
          <a:xfrm>
            <a:off x="1826895" y="3723640"/>
            <a:ext cx="9218295" cy="422275"/>
            <a:chOff x="2877" y="5864"/>
            <a:chExt cx="14517" cy="665"/>
          </a:xfrm>
        </p:grpSpPr>
        <p:cxnSp>
          <p:nvCxnSpPr>
            <p:cNvPr id="22" name="直接连接符 21"/>
            <p:cNvCxnSpPr>
              <a:stCxn id="4" idx="1"/>
            </p:cNvCxnSpPr>
            <p:nvPr/>
          </p:nvCxnSpPr>
          <p:spPr>
            <a:xfrm flipH="1">
              <a:off x="9978" y="5864"/>
              <a:ext cx="6" cy="3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83" y="6197"/>
              <a:ext cx="145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877" y="6197"/>
              <a:ext cx="6" cy="3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7388" y="6197"/>
              <a:ext cx="6" cy="3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矩形: 圆角 1"/>
          <p:cNvSpPr/>
          <p:nvPr/>
        </p:nvSpPr>
        <p:spPr>
          <a:xfrm>
            <a:off x="1835536" y="251142"/>
            <a:ext cx="8300085" cy="50863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0" name="文本框 29"/>
          <p:cNvSpPr txBox="1"/>
          <p:nvPr/>
        </p:nvSpPr>
        <p:spPr>
          <a:xfrm>
            <a:off x="1928334" y="253534"/>
            <a:ext cx="829119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（二）持之以恒正风肃纪  锲而不舍落实中央八项规定精神</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par>
                          <p:cTn id="68" fill="hold">
                            <p:stCondLst>
                              <p:cond delay="8000"/>
                            </p:stCondLst>
                            <p:childTnLst>
                              <p:par>
                                <p:cTn id="69" presetID="3" presetClass="entr" presetSubtype="1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linds(horizontal)">
                                      <p:cBhvr>
                                        <p:cTn id="71" dur="500"/>
                                        <p:tgtEl>
                                          <p:spTgt spid="21"/>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linds(horizontal)">
                                      <p:cBhvr>
                                        <p:cTn id="75" dur="500"/>
                                        <p:tgtEl>
                                          <p:spTgt spid="12"/>
                                        </p:tgtEl>
                                      </p:cBhvr>
                                    </p:animEffect>
                                  </p:childTnLst>
                                </p:cTn>
                              </p:par>
                            </p:childTnLst>
                          </p:cTn>
                        </p:par>
                        <p:par>
                          <p:cTn id="76" fill="hold">
                            <p:stCondLst>
                              <p:cond delay="9000"/>
                            </p:stCondLst>
                            <p:childTnLst>
                              <p:par>
                                <p:cTn id="77" presetID="3" presetClass="entr" presetSubtype="1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blinds(horizontal)">
                                      <p:cBhvr>
                                        <p:cTn id="79" dur="500"/>
                                        <p:tgtEl>
                                          <p:spTgt spid="5"/>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randombar(horizontal)">
                                      <p:cBhvr>
                                        <p:cTn id="83" dur="500"/>
                                        <p:tgtEl>
                                          <p:spTgt spid="29"/>
                                        </p:tgtEl>
                                      </p:cBhvr>
                                    </p:animEffect>
                                  </p:childTnLst>
                                </p:cTn>
                              </p:par>
                            </p:childTnLst>
                          </p:cTn>
                        </p:par>
                        <p:par>
                          <p:cTn id="84" fill="hold">
                            <p:stCondLst>
                              <p:cond delay="10000"/>
                            </p:stCondLst>
                            <p:childTnLst>
                              <p:par>
                                <p:cTn id="85" presetID="16" presetClass="entr" presetSubtype="21"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inVertical)">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7" grpId="0" animBg="1"/>
      <p:bldP spid="13" grpId="0" animBg="1"/>
      <p:bldP spid="4" grpId="0" animBg="1"/>
      <p:bldP spid="5" grpId="0" animBg="1"/>
      <p:bldP spid="47" grpId="0" animBg="1"/>
      <p:bldP spid="9" grpId="0" animBg="1"/>
      <p:bldP spid="10" grpId="0" animBg="1"/>
      <p:bldP spid="11" grpId="0" animBg="1"/>
      <p:bldP spid="12" grpId="0" animBg="1"/>
      <p:bldP spid="14" grpId="0" animBg="1"/>
      <p:bldP spid="15" grpId="0" animBg="1"/>
      <p:bldP spid="16" grpId="0" animBg="1"/>
      <p:bldP spid="18" grpId="0" animBg="1"/>
      <p:bldP spid="19" grpId="0" animBg="1"/>
      <p:bldP spid="20" grpId="0" animBg="1"/>
      <p:bldP spid="21" grpId="0" animBg="1"/>
      <p:bldP spid="29" grpId="0" bldLvl="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0" y="-107950"/>
            <a:ext cx="12192000" cy="6865620"/>
          </a:xfrm>
          <a:prstGeom prst="rect">
            <a:avLst/>
          </a:prstGeom>
        </p:spPr>
      </p:pic>
      <p:sp>
        <p:nvSpPr>
          <p:cNvPr id="10" name="矩形: 圆角 1"/>
          <p:cNvSpPr/>
          <p:nvPr/>
        </p:nvSpPr>
        <p:spPr>
          <a:xfrm>
            <a:off x="698500" y="1550035"/>
            <a:ext cx="2621280" cy="156845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661035" y="1551305"/>
            <a:ext cx="2658745" cy="1568450"/>
          </a:xfrm>
          <a:prstGeom prst="rect">
            <a:avLst/>
          </a:prstGeom>
          <a:noFill/>
        </p:spPr>
        <p:txBody>
          <a:bodyPr wrap="square" rtlCol="0">
            <a:spAutoFit/>
          </a:bodyPr>
          <a:lstStyle/>
          <a:p>
            <a:pPr>
              <a:lnSpc>
                <a:spcPct val="150000"/>
              </a:lnSpc>
            </a:pPr>
            <a:r>
              <a:rPr sz="1600" b="1" dirty="0">
                <a:solidFill>
                  <a:prstClr val="black"/>
                </a:solidFill>
                <a:latin typeface="黑体" panose="02010609060101010101" pitchFamily="49" charset="-122"/>
                <a:ea typeface="黑体" panose="02010609060101010101" pitchFamily="49" charset="-122"/>
                <a:sym typeface="Arial" panose="020B0604020202020204"/>
              </a:rPr>
              <a:t>据中央纪委统计，五年来，截至2018年5月，全国已累计查处违反中央八项规定精神问题</a:t>
            </a:r>
          </a:p>
        </p:txBody>
      </p:sp>
      <p:sp>
        <p:nvSpPr>
          <p:cNvPr id="11" name="文本框 35"/>
          <p:cNvSpPr txBox="1"/>
          <p:nvPr/>
        </p:nvSpPr>
        <p:spPr>
          <a:xfrm>
            <a:off x="461645" y="5218430"/>
            <a:ext cx="11022965" cy="1014730"/>
          </a:xfrm>
          <a:prstGeom prst="rect">
            <a:avLst/>
          </a:prstGeom>
          <a:noFill/>
        </p:spPr>
        <p:txBody>
          <a:bodyPr wrap="square" rtlCol="0">
            <a:spAutoFit/>
          </a:bodyPr>
          <a:lstStyle/>
          <a:p>
            <a:pPr>
              <a:lnSpc>
                <a:spcPct val="150000"/>
              </a:lnSpc>
            </a:pPr>
            <a:r>
              <a:rPr sz="2000" b="1" dirty="0">
                <a:solidFill>
                  <a:schemeClr val="bg2"/>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从数字可以得出结论：党的十八大以来，尽管纪检监察机关以雷霆万钧之势查纠违反中央八项规定精神问题，但违纪行为仍然发生，比例居高不下，形势依然严峻。</a:t>
            </a:r>
          </a:p>
        </p:txBody>
      </p:sp>
      <p:sp>
        <p:nvSpPr>
          <p:cNvPr id="62" name="Flecha arriba 27"/>
          <p:cNvSpPr/>
          <p:nvPr/>
        </p:nvSpPr>
        <p:spPr>
          <a:xfrm rot="10800000">
            <a:off x="1785620" y="3159125"/>
            <a:ext cx="241300" cy="67818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grpSp>
        <p:nvGrpSpPr>
          <p:cNvPr id="56" name="组合 55"/>
          <p:cNvGrpSpPr/>
          <p:nvPr/>
        </p:nvGrpSpPr>
        <p:grpSpPr>
          <a:xfrm>
            <a:off x="1497330" y="3686175"/>
            <a:ext cx="817880" cy="1355090"/>
            <a:chOff x="2358" y="5805"/>
            <a:chExt cx="1288" cy="2134"/>
          </a:xfrm>
        </p:grpSpPr>
        <p:sp>
          <p:nvSpPr>
            <p:cNvPr id="3" name="文本框 35"/>
            <p:cNvSpPr txBox="1"/>
            <p:nvPr/>
          </p:nvSpPr>
          <p:spPr>
            <a:xfrm>
              <a:off x="2440" y="6162"/>
              <a:ext cx="1184" cy="1598"/>
            </a:xfrm>
            <a:prstGeom prst="rect">
              <a:avLst/>
            </a:prstGeom>
            <a:noFill/>
          </p:spPr>
          <p:txBody>
            <a:bodyPr wrap="square" rtlCol="0">
              <a:spAutoFit/>
            </a:bodyPr>
            <a:lstStyle/>
            <a:p>
              <a:pPr>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22万余起</a:t>
              </a:r>
            </a:p>
          </p:txBody>
        </p:sp>
        <p:grpSp>
          <p:nvGrpSpPr>
            <p:cNvPr id="5" name="Group 4"/>
            <p:cNvGrpSpPr>
              <a:grpSpLocks noChangeAspect="1"/>
            </p:cNvGrpSpPr>
            <p:nvPr/>
          </p:nvGrpSpPr>
          <p:grpSpPr bwMode="auto">
            <a:xfrm>
              <a:off x="2358" y="5805"/>
              <a:ext cx="1288" cy="2135"/>
              <a:chOff x="3335" y="1325"/>
              <a:chExt cx="1010" cy="1673"/>
            </a:xfrm>
            <a:solidFill>
              <a:srgbClr val="C00000"/>
            </a:solidFill>
          </p:grpSpPr>
          <p:sp>
            <p:nvSpPr>
              <p:cNvPr id="7" name="Freeform 5"/>
              <p:cNvSpPr/>
              <p:nvPr/>
            </p:nvSpPr>
            <p:spPr bwMode="auto">
              <a:xfrm>
                <a:off x="4153" y="1325"/>
                <a:ext cx="192" cy="1037"/>
              </a:xfrm>
              <a:custGeom>
                <a:avLst/>
                <a:gdLst>
                  <a:gd name="T0" fmla="*/ 0 w 81"/>
                  <a:gd name="T1" fmla="*/ 0 h 437"/>
                  <a:gd name="T2" fmla="*/ 58 w 81"/>
                  <a:gd name="T3" fmla="*/ 5 h 437"/>
                  <a:gd name="T4" fmla="*/ 77 w 81"/>
                  <a:gd name="T5" fmla="*/ 83 h 437"/>
                  <a:gd name="T6" fmla="*/ 78 w 81"/>
                  <a:gd name="T7" fmla="*/ 187 h 437"/>
                  <a:gd name="T8" fmla="*/ 75 w 81"/>
                  <a:gd name="T9" fmla="*/ 238 h 437"/>
                  <a:gd name="T10" fmla="*/ 55 w 81"/>
                  <a:gd name="T11" fmla="*/ 355 h 437"/>
                  <a:gd name="T12" fmla="*/ 54 w 81"/>
                  <a:gd name="T13" fmla="*/ 437 h 437"/>
                  <a:gd name="T14" fmla="*/ 46 w 81"/>
                  <a:gd name="T15" fmla="*/ 424 h 437"/>
                  <a:gd name="T16" fmla="*/ 41 w 81"/>
                  <a:gd name="T17" fmla="*/ 293 h 437"/>
                  <a:gd name="T18" fmla="*/ 42 w 81"/>
                  <a:gd name="T19" fmla="*/ 224 h 437"/>
                  <a:gd name="T20" fmla="*/ 40 w 81"/>
                  <a:gd name="T21" fmla="*/ 71 h 437"/>
                  <a:gd name="T22" fmla="*/ 25 w 81"/>
                  <a:gd name="T23" fmla="*/ 30 h 437"/>
                  <a:gd name="T24" fmla="*/ 0 w 81"/>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37">
                    <a:moveTo>
                      <a:pt x="0" y="0"/>
                    </a:moveTo>
                    <a:cubicBezTo>
                      <a:pt x="19" y="4"/>
                      <a:pt x="39" y="5"/>
                      <a:pt x="58" y="5"/>
                    </a:cubicBezTo>
                    <a:cubicBezTo>
                      <a:pt x="79" y="25"/>
                      <a:pt x="76" y="56"/>
                      <a:pt x="77" y="83"/>
                    </a:cubicBezTo>
                    <a:cubicBezTo>
                      <a:pt x="81" y="117"/>
                      <a:pt x="77" y="152"/>
                      <a:pt x="78" y="187"/>
                    </a:cubicBezTo>
                    <a:cubicBezTo>
                      <a:pt x="78" y="204"/>
                      <a:pt x="80" y="222"/>
                      <a:pt x="75" y="238"/>
                    </a:cubicBezTo>
                    <a:cubicBezTo>
                      <a:pt x="64" y="276"/>
                      <a:pt x="55" y="315"/>
                      <a:pt x="55" y="355"/>
                    </a:cubicBezTo>
                    <a:cubicBezTo>
                      <a:pt x="55" y="383"/>
                      <a:pt x="59" y="410"/>
                      <a:pt x="54" y="437"/>
                    </a:cubicBezTo>
                    <a:cubicBezTo>
                      <a:pt x="52" y="433"/>
                      <a:pt x="47" y="429"/>
                      <a:pt x="46" y="424"/>
                    </a:cubicBezTo>
                    <a:cubicBezTo>
                      <a:pt x="34" y="381"/>
                      <a:pt x="36" y="337"/>
                      <a:pt x="41" y="293"/>
                    </a:cubicBezTo>
                    <a:cubicBezTo>
                      <a:pt x="44" y="270"/>
                      <a:pt x="44" y="247"/>
                      <a:pt x="42" y="224"/>
                    </a:cubicBezTo>
                    <a:cubicBezTo>
                      <a:pt x="36" y="173"/>
                      <a:pt x="40" y="122"/>
                      <a:pt x="40" y="71"/>
                    </a:cubicBezTo>
                    <a:cubicBezTo>
                      <a:pt x="40" y="56"/>
                      <a:pt x="37" y="40"/>
                      <a:pt x="25" y="30"/>
                    </a:cubicBezTo>
                    <a:cubicBezTo>
                      <a:pt x="15" y="21"/>
                      <a:pt x="5" y="12"/>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3335" y="1671"/>
                <a:ext cx="654" cy="1305"/>
              </a:xfrm>
              <a:custGeom>
                <a:avLst/>
                <a:gdLst>
                  <a:gd name="T0" fmla="*/ 12 w 275"/>
                  <a:gd name="T1" fmla="*/ 21 h 550"/>
                  <a:gd name="T2" fmla="*/ 23 w 275"/>
                  <a:gd name="T3" fmla="*/ 0 h 550"/>
                  <a:gd name="T4" fmla="*/ 28 w 275"/>
                  <a:gd name="T5" fmla="*/ 73 h 550"/>
                  <a:gd name="T6" fmla="*/ 28 w 275"/>
                  <a:gd name="T7" fmla="*/ 185 h 550"/>
                  <a:gd name="T8" fmla="*/ 30 w 275"/>
                  <a:gd name="T9" fmla="*/ 260 h 550"/>
                  <a:gd name="T10" fmla="*/ 32 w 275"/>
                  <a:gd name="T11" fmla="*/ 417 h 550"/>
                  <a:gd name="T12" fmla="*/ 37 w 275"/>
                  <a:gd name="T13" fmla="*/ 492 h 550"/>
                  <a:gd name="T14" fmla="*/ 84 w 275"/>
                  <a:gd name="T15" fmla="*/ 512 h 550"/>
                  <a:gd name="T16" fmla="*/ 260 w 275"/>
                  <a:gd name="T17" fmla="*/ 514 h 550"/>
                  <a:gd name="T18" fmla="*/ 274 w 275"/>
                  <a:gd name="T19" fmla="*/ 521 h 550"/>
                  <a:gd name="T20" fmla="*/ 228 w 275"/>
                  <a:gd name="T21" fmla="*/ 532 h 550"/>
                  <a:gd name="T22" fmla="*/ 136 w 275"/>
                  <a:gd name="T23" fmla="*/ 533 h 550"/>
                  <a:gd name="T24" fmla="*/ 80 w 275"/>
                  <a:gd name="T25" fmla="*/ 529 h 550"/>
                  <a:gd name="T26" fmla="*/ 95 w 275"/>
                  <a:gd name="T27" fmla="*/ 539 h 550"/>
                  <a:gd name="T28" fmla="*/ 33 w 275"/>
                  <a:gd name="T29" fmla="*/ 544 h 550"/>
                  <a:gd name="T30" fmla="*/ 1 w 275"/>
                  <a:gd name="T31" fmla="*/ 500 h 550"/>
                  <a:gd name="T32" fmla="*/ 1 w 275"/>
                  <a:gd name="T33" fmla="*/ 437 h 550"/>
                  <a:gd name="T34" fmla="*/ 13 w 275"/>
                  <a:gd name="T35" fmla="*/ 385 h 550"/>
                  <a:gd name="T36" fmla="*/ 9 w 275"/>
                  <a:gd name="T37" fmla="*/ 345 h 550"/>
                  <a:gd name="T38" fmla="*/ 13 w 275"/>
                  <a:gd name="T39" fmla="*/ 243 h 550"/>
                  <a:gd name="T40" fmla="*/ 14 w 275"/>
                  <a:gd name="T41" fmla="*/ 99 h 550"/>
                  <a:gd name="T42" fmla="*/ 12 w 275"/>
                  <a:gd name="T43" fmla="*/ 2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550">
                    <a:moveTo>
                      <a:pt x="12" y="21"/>
                    </a:moveTo>
                    <a:cubicBezTo>
                      <a:pt x="13" y="13"/>
                      <a:pt x="19" y="7"/>
                      <a:pt x="23" y="0"/>
                    </a:cubicBezTo>
                    <a:cubicBezTo>
                      <a:pt x="29" y="24"/>
                      <a:pt x="30" y="49"/>
                      <a:pt x="28" y="73"/>
                    </a:cubicBezTo>
                    <a:cubicBezTo>
                      <a:pt x="24" y="110"/>
                      <a:pt x="31" y="148"/>
                      <a:pt x="28" y="185"/>
                    </a:cubicBezTo>
                    <a:cubicBezTo>
                      <a:pt x="27" y="210"/>
                      <a:pt x="30" y="235"/>
                      <a:pt x="30" y="260"/>
                    </a:cubicBezTo>
                    <a:cubicBezTo>
                      <a:pt x="27" y="312"/>
                      <a:pt x="31" y="365"/>
                      <a:pt x="32" y="417"/>
                    </a:cubicBezTo>
                    <a:cubicBezTo>
                      <a:pt x="32" y="442"/>
                      <a:pt x="26" y="469"/>
                      <a:pt x="37" y="492"/>
                    </a:cubicBezTo>
                    <a:cubicBezTo>
                      <a:pt x="45" y="510"/>
                      <a:pt x="68" y="510"/>
                      <a:pt x="84" y="512"/>
                    </a:cubicBezTo>
                    <a:cubicBezTo>
                      <a:pt x="143" y="521"/>
                      <a:pt x="201" y="512"/>
                      <a:pt x="260" y="514"/>
                    </a:cubicBezTo>
                    <a:cubicBezTo>
                      <a:pt x="264" y="515"/>
                      <a:pt x="275" y="514"/>
                      <a:pt x="274" y="521"/>
                    </a:cubicBezTo>
                    <a:cubicBezTo>
                      <a:pt x="264" y="536"/>
                      <a:pt x="243" y="530"/>
                      <a:pt x="228" y="532"/>
                    </a:cubicBezTo>
                    <a:cubicBezTo>
                      <a:pt x="197" y="534"/>
                      <a:pt x="166" y="529"/>
                      <a:pt x="136" y="533"/>
                    </a:cubicBezTo>
                    <a:cubicBezTo>
                      <a:pt x="117" y="535"/>
                      <a:pt x="99" y="531"/>
                      <a:pt x="80" y="529"/>
                    </a:cubicBezTo>
                    <a:cubicBezTo>
                      <a:pt x="85" y="532"/>
                      <a:pt x="90" y="535"/>
                      <a:pt x="95" y="539"/>
                    </a:cubicBezTo>
                    <a:cubicBezTo>
                      <a:pt x="76" y="546"/>
                      <a:pt x="54" y="550"/>
                      <a:pt x="33" y="544"/>
                    </a:cubicBezTo>
                    <a:cubicBezTo>
                      <a:pt x="17" y="535"/>
                      <a:pt x="6" y="518"/>
                      <a:pt x="1" y="500"/>
                    </a:cubicBezTo>
                    <a:cubicBezTo>
                      <a:pt x="1" y="479"/>
                      <a:pt x="2" y="458"/>
                      <a:pt x="1" y="437"/>
                    </a:cubicBezTo>
                    <a:cubicBezTo>
                      <a:pt x="0" y="419"/>
                      <a:pt x="9" y="402"/>
                      <a:pt x="13" y="385"/>
                    </a:cubicBezTo>
                    <a:cubicBezTo>
                      <a:pt x="14" y="371"/>
                      <a:pt x="10" y="358"/>
                      <a:pt x="9" y="345"/>
                    </a:cubicBezTo>
                    <a:cubicBezTo>
                      <a:pt x="4" y="311"/>
                      <a:pt x="8" y="277"/>
                      <a:pt x="13" y="243"/>
                    </a:cubicBezTo>
                    <a:cubicBezTo>
                      <a:pt x="17" y="195"/>
                      <a:pt x="19" y="147"/>
                      <a:pt x="14" y="99"/>
                    </a:cubicBezTo>
                    <a:cubicBezTo>
                      <a:pt x="13" y="73"/>
                      <a:pt x="9" y="47"/>
                      <a:pt x="12"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p:nvSpPr>
            <p:spPr bwMode="auto">
              <a:xfrm>
                <a:off x="4295" y="2143"/>
                <a:ext cx="46" cy="620"/>
              </a:xfrm>
              <a:custGeom>
                <a:avLst/>
                <a:gdLst>
                  <a:gd name="T0" fmla="*/ 8 w 19"/>
                  <a:gd name="T1" fmla="*/ 0 h 261"/>
                  <a:gd name="T2" fmla="*/ 18 w 19"/>
                  <a:gd name="T3" fmla="*/ 22 h 261"/>
                  <a:gd name="T4" fmla="*/ 14 w 19"/>
                  <a:gd name="T5" fmla="*/ 128 h 261"/>
                  <a:gd name="T6" fmla="*/ 14 w 19"/>
                  <a:gd name="T7" fmla="*/ 194 h 261"/>
                  <a:gd name="T8" fmla="*/ 8 w 19"/>
                  <a:gd name="T9" fmla="*/ 261 h 261"/>
                  <a:gd name="T10" fmla="*/ 0 w 19"/>
                  <a:gd name="T11" fmla="*/ 242 h 261"/>
                  <a:gd name="T12" fmla="*/ 3 w 19"/>
                  <a:gd name="T13" fmla="*/ 167 h 261"/>
                  <a:gd name="T14" fmla="*/ 3 w 19"/>
                  <a:gd name="T15" fmla="*/ 90 h 261"/>
                  <a:gd name="T16" fmla="*/ 8 w 19"/>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1">
                    <a:moveTo>
                      <a:pt x="8" y="0"/>
                    </a:moveTo>
                    <a:cubicBezTo>
                      <a:pt x="13" y="7"/>
                      <a:pt x="19" y="13"/>
                      <a:pt x="18" y="22"/>
                    </a:cubicBezTo>
                    <a:cubicBezTo>
                      <a:pt x="19" y="57"/>
                      <a:pt x="19" y="93"/>
                      <a:pt x="14" y="128"/>
                    </a:cubicBezTo>
                    <a:cubicBezTo>
                      <a:pt x="12" y="150"/>
                      <a:pt x="16" y="172"/>
                      <a:pt x="14" y="194"/>
                    </a:cubicBezTo>
                    <a:cubicBezTo>
                      <a:pt x="12" y="216"/>
                      <a:pt x="16" y="239"/>
                      <a:pt x="8" y="261"/>
                    </a:cubicBezTo>
                    <a:cubicBezTo>
                      <a:pt x="4" y="255"/>
                      <a:pt x="0" y="249"/>
                      <a:pt x="0" y="242"/>
                    </a:cubicBezTo>
                    <a:cubicBezTo>
                      <a:pt x="0" y="217"/>
                      <a:pt x="4" y="192"/>
                      <a:pt x="3" y="167"/>
                    </a:cubicBezTo>
                    <a:cubicBezTo>
                      <a:pt x="1" y="142"/>
                      <a:pt x="1" y="116"/>
                      <a:pt x="3" y="90"/>
                    </a:cubicBezTo>
                    <a:cubicBezTo>
                      <a:pt x="6" y="60"/>
                      <a:pt x="2" y="30"/>
                      <a:pt x="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4236" y="2381"/>
                <a:ext cx="50" cy="349"/>
              </a:xfrm>
              <a:custGeom>
                <a:avLst/>
                <a:gdLst>
                  <a:gd name="T0" fmla="*/ 2 w 21"/>
                  <a:gd name="T1" fmla="*/ 0 h 147"/>
                  <a:gd name="T2" fmla="*/ 20 w 21"/>
                  <a:gd name="T3" fmla="*/ 18 h 147"/>
                  <a:gd name="T4" fmla="*/ 19 w 21"/>
                  <a:gd name="T5" fmla="*/ 147 h 147"/>
                  <a:gd name="T6" fmla="*/ 0 w 21"/>
                  <a:gd name="T7" fmla="*/ 130 h 147"/>
                  <a:gd name="T8" fmla="*/ 9 w 21"/>
                  <a:gd name="T9" fmla="*/ 50 h 147"/>
                  <a:gd name="T10" fmla="*/ 2 w 21"/>
                  <a:gd name="T11" fmla="*/ 0 h 147"/>
                </a:gdLst>
                <a:ahLst/>
                <a:cxnLst>
                  <a:cxn ang="0">
                    <a:pos x="T0" y="T1"/>
                  </a:cxn>
                  <a:cxn ang="0">
                    <a:pos x="T2" y="T3"/>
                  </a:cxn>
                  <a:cxn ang="0">
                    <a:pos x="T4" y="T5"/>
                  </a:cxn>
                  <a:cxn ang="0">
                    <a:pos x="T6" y="T7"/>
                  </a:cxn>
                  <a:cxn ang="0">
                    <a:pos x="T8" y="T9"/>
                  </a:cxn>
                  <a:cxn ang="0">
                    <a:pos x="T10" y="T11"/>
                  </a:cxn>
                </a:cxnLst>
                <a:rect l="0" t="0" r="r" b="b"/>
                <a:pathLst>
                  <a:path w="21" h="147">
                    <a:moveTo>
                      <a:pt x="2" y="0"/>
                    </a:moveTo>
                    <a:cubicBezTo>
                      <a:pt x="10" y="3"/>
                      <a:pt x="21" y="7"/>
                      <a:pt x="20" y="18"/>
                    </a:cubicBezTo>
                    <a:cubicBezTo>
                      <a:pt x="19" y="61"/>
                      <a:pt x="19" y="104"/>
                      <a:pt x="19" y="147"/>
                    </a:cubicBezTo>
                    <a:cubicBezTo>
                      <a:pt x="13" y="141"/>
                      <a:pt x="4" y="137"/>
                      <a:pt x="0" y="130"/>
                    </a:cubicBezTo>
                    <a:cubicBezTo>
                      <a:pt x="0" y="103"/>
                      <a:pt x="9" y="77"/>
                      <a:pt x="9" y="50"/>
                    </a:cubicBezTo>
                    <a:cubicBezTo>
                      <a:pt x="11" y="33"/>
                      <a:pt x="6" y="16"/>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
              <p:cNvSpPr/>
              <p:nvPr/>
            </p:nvSpPr>
            <p:spPr bwMode="auto">
              <a:xfrm>
                <a:off x="3998" y="2863"/>
                <a:ext cx="248" cy="73"/>
              </a:xfrm>
              <a:custGeom>
                <a:avLst/>
                <a:gdLst>
                  <a:gd name="T0" fmla="*/ 85 w 104"/>
                  <a:gd name="T1" fmla="*/ 3 h 31"/>
                  <a:gd name="T2" fmla="*/ 104 w 104"/>
                  <a:gd name="T3" fmla="*/ 6 h 31"/>
                  <a:gd name="T4" fmla="*/ 86 w 104"/>
                  <a:gd name="T5" fmla="*/ 24 h 31"/>
                  <a:gd name="T6" fmla="*/ 11 w 104"/>
                  <a:gd name="T7" fmla="*/ 28 h 31"/>
                  <a:gd name="T8" fmla="*/ 0 w 104"/>
                  <a:gd name="T9" fmla="*/ 8 h 31"/>
                  <a:gd name="T10" fmla="*/ 85 w 104"/>
                  <a:gd name="T11" fmla="*/ 3 h 31"/>
                </a:gdLst>
                <a:ahLst/>
                <a:cxnLst>
                  <a:cxn ang="0">
                    <a:pos x="T0" y="T1"/>
                  </a:cxn>
                  <a:cxn ang="0">
                    <a:pos x="T2" y="T3"/>
                  </a:cxn>
                  <a:cxn ang="0">
                    <a:pos x="T4" y="T5"/>
                  </a:cxn>
                  <a:cxn ang="0">
                    <a:pos x="T6" y="T7"/>
                  </a:cxn>
                  <a:cxn ang="0">
                    <a:pos x="T8" y="T9"/>
                  </a:cxn>
                  <a:cxn ang="0">
                    <a:pos x="T10" y="T11"/>
                  </a:cxn>
                </a:cxnLst>
                <a:rect l="0" t="0" r="r" b="b"/>
                <a:pathLst>
                  <a:path w="104" h="31">
                    <a:moveTo>
                      <a:pt x="85" y="3"/>
                    </a:moveTo>
                    <a:cubicBezTo>
                      <a:pt x="92" y="0"/>
                      <a:pt x="98" y="4"/>
                      <a:pt x="104" y="6"/>
                    </a:cubicBezTo>
                    <a:cubicBezTo>
                      <a:pt x="100" y="14"/>
                      <a:pt x="96" y="24"/>
                      <a:pt x="86" y="24"/>
                    </a:cubicBezTo>
                    <a:cubicBezTo>
                      <a:pt x="61" y="27"/>
                      <a:pt x="36" y="31"/>
                      <a:pt x="11" y="28"/>
                    </a:cubicBezTo>
                    <a:cubicBezTo>
                      <a:pt x="1" y="27"/>
                      <a:pt x="0" y="16"/>
                      <a:pt x="0" y="8"/>
                    </a:cubicBezTo>
                    <a:cubicBezTo>
                      <a:pt x="28" y="7"/>
                      <a:pt x="58" y="12"/>
                      <a:pt x="85"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4193" y="2915"/>
                <a:ext cx="110" cy="59"/>
              </a:xfrm>
              <a:custGeom>
                <a:avLst/>
                <a:gdLst>
                  <a:gd name="T0" fmla="*/ 0 w 46"/>
                  <a:gd name="T1" fmla="*/ 15 h 25"/>
                  <a:gd name="T2" fmla="*/ 46 w 46"/>
                  <a:gd name="T3" fmla="*/ 0 h 25"/>
                  <a:gd name="T4" fmla="*/ 46 w 46"/>
                  <a:gd name="T5" fmla="*/ 13 h 25"/>
                  <a:gd name="T6" fmla="*/ 15 w 46"/>
                  <a:gd name="T7" fmla="*/ 24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cubicBezTo>
                      <a:pt x="15" y="9"/>
                      <a:pt x="29" y="0"/>
                      <a:pt x="46" y="0"/>
                    </a:cubicBezTo>
                    <a:cubicBezTo>
                      <a:pt x="46" y="3"/>
                      <a:pt x="46" y="9"/>
                      <a:pt x="46" y="13"/>
                    </a:cubicBezTo>
                    <a:cubicBezTo>
                      <a:pt x="36" y="17"/>
                      <a:pt x="26" y="23"/>
                      <a:pt x="15" y="24"/>
                    </a:cubicBezTo>
                    <a:cubicBezTo>
                      <a:pt x="8" y="25"/>
                      <a:pt x="5" y="18"/>
                      <a:pt x="0"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
              <p:cNvSpPr/>
              <p:nvPr/>
            </p:nvSpPr>
            <p:spPr bwMode="auto">
              <a:xfrm>
                <a:off x="3682" y="2946"/>
                <a:ext cx="380" cy="52"/>
              </a:xfrm>
              <a:custGeom>
                <a:avLst/>
                <a:gdLst>
                  <a:gd name="T0" fmla="*/ 90 w 160"/>
                  <a:gd name="T1" fmla="*/ 9 h 22"/>
                  <a:gd name="T2" fmla="*/ 160 w 160"/>
                  <a:gd name="T3" fmla="*/ 14 h 22"/>
                  <a:gd name="T4" fmla="*/ 138 w 160"/>
                  <a:gd name="T5" fmla="*/ 20 h 22"/>
                  <a:gd name="T6" fmla="*/ 30 w 160"/>
                  <a:gd name="T7" fmla="*/ 19 h 22"/>
                  <a:gd name="T8" fmla="*/ 0 w 160"/>
                  <a:gd name="T9" fmla="*/ 9 h 22"/>
                  <a:gd name="T10" fmla="*/ 90 w 160"/>
                  <a:gd name="T11" fmla="*/ 9 h 22"/>
                </a:gdLst>
                <a:ahLst/>
                <a:cxnLst>
                  <a:cxn ang="0">
                    <a:pos x="T0" y="T1"/>
                  </a:cxn>
                  <a:cxn ang="0">
                    <a:pos x="T2" y="T3"/>
                  </a:cxn>
                  <a:cxn ang="0">
                    <a:pos x="T4" y="T5"/>
                  </a:cxn>
                  <a:cxn ang="0">
                    <a:pos x="T6" y="T7"/>
                  </a:cxn>
                  <a:cxn ang="0">
                    <a:pos x="T8" y="T9"/>
                  </a:cxn>
                  <a:cxn ang="0">
                    <a:pos x="T10" y="T11"/>
                  </a:cxn>
                </a:cxnLst>
                <a:rect l="0" t="0" r="r" b="b"/>
                <a:pathLst>
                  <a:path w="160" h="22">
                    <a:moveTo>
                      <a:pt x="90" y="9"/>
                    </a:moveTo>
                    <a:cubicBezTo>
                      <a:pt x="113" y="9"/>
                      <a:pt x="138" y="0"/>
                      <a:pt x="160" y="14"/>
                    </a:cubicBezTo>
                    <a:cubicBezTo>
                      <a:pt x="153" y="16"/>
                      <a:pt x="146" y="20"/>
                      <a:pt x="138" y="20"/>
                    </a:cubicBezTo>
                    <a:cubicBezTo>
                      <a:pt x="102" y="20"/>
                      <a:pt x="66" y="19"/>
                      <a:pt x="30" y="19"/>
                    </a:cubicBezTo>
                    <a:cubicBezTo>
                      <a:pt x="19" y="19"/>
                      <a:pt x="5" y="22"/>
                      <a:pt x="0" y="9"/>
                    </a:cubicBezTo>
                    <a:cubicBezTo>
                      <a:pt x="30" y="6"/>
                      <a:pt x="60" y="11"/>
                      <a:pt x="90"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3" name="矩形: 圆角 1"/>
          <p:cNvSpPr/>
          <p:nvPr/>
        </p:nvSpPr>
        <p:spPr>
          <a:xfrm>
            <a:off x="3552190" y="1731010"/>
            <a:ext cx="664845" cy="120650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14" name="文本框 35"/>
          <p:cNvSpPr txBox="1"/>
          <p:nvPr/>
        </p:nvSpPr>
        <p:spPr>
          <a:xfrm>
            <a:off x="3580765" y="1920240"/>
            <a:ext cx="608330" cy="829945"/>
          </a:xfrm>
          <a:prstGeom prst="rect">
            <a:avLst/>
          </a:prstGeom>
          <a:noFill/>
        </p:spPr>
        <p:txBody>
          <a:bodyPr wrap="square" rtlCol="0">
            <a:spAutoFit/>
          </a:bodyPr>
          <a:lstStyle/>
          <a:p>
            <a:pPr>
              <a:lnSpc>
                <a:spcPct val="150000"/>
              </a:lnSpc>
            </a:pPr>
            <a:r>
              <a:rPr sz="1600" b="1" dirty="0">
                <a:solidFill>
                  <a:prstClr val="black"/>
                </a:solidFill>
                <a:latin typeface="黑体" panose="02010609060101010101" pitchFamily="49" charset="-122"/>
                <a:ea typeface="黑体" panose="02010609060101010101" pitchFamily="49" charset="-122"/>
                <a:sym typeface="Arial" panose="020B0604020202020204"/>
              </a:rPr>
              <a:t>处理人数</a:t>
            </a:r>
          </a:p>
        </p:txBody>
      </p:sp>
      <p:sp>
        <p:nvSpPr>
          <p:cNvPr id="15" name="Flecha arriba 27"/>
          <p:cNvSpPr/>
          <p:nvPr/>
        </p:nvSpPr>
        <p:spPr>
          <a:xfrm rot="10800000">
            <a:off x="3766185" y="3159125"/>
            <a:ext cx="222250" cy="652145"/>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grpSp>
        <p:nvGrpSpPr>
          <p:cNvPr id="58" name="组合 57"/>
          <p:cNvGrpSpPr/>
          <p:nvPr/>
        </p:nvGrpSpPr>
        <p:grpSpPr>
          <a:xfrm>
            <a:off x="4530090" y="3708400"/>
            <a:ext cx="817880" cy="1355090"/>
            <a:chOff x="7134" y="5840"/>
            <a:chExt cx="1288" cy="2134"/>
          </a:xfrm>
        </p:grpSpPr>
        <p:grpSp>
          <p:nvGrpSpPr>
            <p:cNvPr id="24" name="Group 4"/>
            <p:cNvGrpSpPr>
              <a:grpSpLocks noChangeAspect="1"/>
            </p:cNvGrpSpPr>
            <p:nvPr/>
          </p:nvGrpSpPr>
          <p:grpSpPr bwMode="auto">
            <a:xfrm>
              <a:off x="7134" y="5840"/>
              <a:ext cx="1288" cy="2135"/>
              <a:chOff x="3335" y="1325"/>
              <a:chExt cx="1010" cy="1673"/>
            </a:xfrm>
            <a:solidFill>
              <a:srgbClr val="C00000"/>
            </a:solidFill>
          </p:grpSpPr>
          <p:sp>
            <p:nvSpPr>
              <p:cNvPr id="26" name="Freeform 5"/>
              <p:cNvSpPr/>
              <p:nvPr/>
            </p:nvSpPr>
            <p:spPr bwMode="auto">
              <a:xfrm>
                <a:off x="4153" y="1325"/>
                <a:ext cx="192" cy="1037"/>
              </a:xfrm>
              <a:custGeom>
                <a:avLst/>
                <a:gdLst>
                  <a:gd name="T0" fmla="*/ 0 w 81"/>
                  <a:gd name="T1" fmla="*/ 0 h 437"/>
                  <a:gd name="T2" fmla="*/ 58 w 81"/>
                  <a:gd name="T3" fmla="*/ 5 h 437"/>
                  <a:gd name="T4" fmla="*/ 77 w 81"/>
                  <a:gd name="T5" fmla="*/ 83 h 437"/>
                  <a:gd name="T6" fmla="*/ 78 w 81"/>
                  <a:gd name="T7" fmla="*/ 187 h 437"/>
                  <a:gd name="T8" fmla="*/ 75 w 81"/>
                  <a:gd name="T9" fmla="*/ 238 h 437"/>
                  <a:gd name="T10" fmla="*/ 55 w 81"/>
                  <a:gd name="T11" fmla="*/ 355 h 437"/>
                  <a:gd name="T12" fmla="*/ 54 w 81"/>
                  <a:gd name="T13" fmla="*/ 437 h 437"/>
                  <a:gd name="T14" fmla="*/ 46 w 81"/>
                  <a:gd name="T15" fmla="*/ 424 h 437"/>
                  <a:gd name="T16" fmla="*/ 41 w 81"/>
                  <a:gd name="T17" fmla="*/ 293 h 437"/>
                  <a:gd name="T18" fmla="*/ 42 w 81"/>
                  <a:gd name="T19" fmla="*/ 224 h 437"/>
                  <a:gd name="T20" fmla="*/ 40 w 81"/>
                  <a:gd name="T21" fmla="*/ 71 h 437"/>
                  <a:gd name="T22" fmla="*/ 25 w 81"/>
                  <a:gd name="T23" fmla="*/ 30 h 437"/>
                  <a:gd name="T24" fmla="*/ 0 w 81"/>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37">
                    <a:moveTo>
                      <a:pt x="0" y="0"/>
                    </a:moveTo>
                    <a:cubicBezTo>
                      <a:pt x="19" y="4"/>
                      <a:pt x="39" y="5"/>
                      <a:pt x="58" y="5"/>
                    </a:cubicBezTo>
                    <a:cubicBezTo>
                      <a:pt x="79" y="25"/>
                      <a:pt x="76" y="56"/>
                      <a:pt x="77" y="83"/>
                    </a:cubicBezTo>
                    <a:cubicBezTo>
                      <a:pt x="81" y="117"/>
                      <a:pt x="77" y="152"/>
                      <a:pt x="78" y="187"/>
                    </a:cubicBezTo>
                    <a:cubicBezTo>
                      <a:pt x="78" y="204"/>
                      <a:pt x="80" y="222"/>
                      <a:pt x="75" y="238"/>
                    </a:cubicBezTo>
                    <a:cubicBezTo>
                      <a:pt x="64" y="276"/>
                      <a:pt x="55" y="315"/>
                      <a:pt x="55" y="355"/>
                    </a:cubicBezTo>
                    <a:cubicBezTo>
                      <a:pt x="55" y="383"/>
                      <a:pt x="59" y="410"/>
                      <a:pt x="54" y="437"/>
                    </a:cubicBezTo>
                    <a:cubicBezTo>
                      <a:pt x="52" y="433"/>
                      <a:pt x="47" y="429"/>
                      <a:pt x="46" y="424"/>
                    </a:cubicBezTo>
                    <a:cubicBezTo>
                      <a:pt x="34" y="381"/>
                      <a:pt x="36" y="337"/>
                      <a:pt x="41" y="293"/>
                    </a:cubicBezTo>
                    <a:cubicBezTo>
                      <a:pt x="44" y="270"/>
                      <a:pt x="44" y="247"/>
                      <a:pt x="42" y="224"/>
                    </a:cubicBezTo>
                    <a:cubicBezTo>
                      <a:pt x="36" y="173"/>
                      <a:pt x="40" y="122"/>
                      <a:pt x="40" y="71"/>
                    </a:cubicBezTo>
                    <a:cubicBezTo>
                      <a:pt x="40" y="56"/>
                      <a:pt x="37" y="40"/>
                      <a:pt x="25" y="30"/>
                    </a:cubicBezTo>
                    <a:cubicBezTo>
                      <a:pt x="15" y="21"/>
                      <a:pt x="5" y="12"/>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3335" y="1671"/>
                <a:ext cx="654" cy="1305"/>
              </a:xfrm>
              <a:custGeom>
                <a:avLst/>
                <a:gdLst>
                  <a:gd name="T0" fmla="*/ 12 w 275"/>
                  <a:gd name="T1" fmla="*/ 21 h 550"/>
                  <a:gd name="T2" fmla="*/ 23 w 275"/>
                  <a:gd name="T3" fmla="*/ 0 h 550"/>
                  <a:gd name="T4" fmla="*/ 28 w 275"/>
                  <a:gd name="T5" fmla="*/ 73 h 550"/>
                  <a:gd name="T6" fmla="*/ 28 w 275"/>
                  <a:gd name="T7" fmla="*/ 185 h 550"/>
                  <a:gd name="T8" fmla="*/ 30 w 275"/>
                  <a:gd name="T9" fmla="*/ 260 h 550"/>
                  <a:gd name="T10" fmla="*/ 32 w 275"/>
                  <a:gd name="T11" fmla="*/ 417 h 550"/>
                  <a:gd name="T12" fmla="*/ 37 w 275"/>
                  <a:gd name="T13" fmla="*/ 492 h 550"/>
                  <a:gd name="T14" fmla="*/ 84 w 275"/>
                  <a:gd name="T15" fmla="*/ 512 h 550"/>
                  <a:gd name="T16" fmla="*/ 260 w 275"/>
                  <a:gd name="T17" fmla="*/ 514 h 550"/>
                  <a:gd name="T18" fmla="*/ 274 w 275"/>
                  <a:gd name="T19" fmla="*/ 521 h 550"/>
                  <a:gd name="T20" fmla="*/ 228 w 275"/>
                  <a:gd name="T21" fmla="*/ 532 h 550"/>
                  <a:gd name="T22" fmla="*/ 136 w 275"/>
                  <a:gd name="T23" fmla="*/ 533 h 550"/>
                  <a:gd name="T24" fmla="*/ 80 w 275"/>
                  <a:gd name="T25" fmla="*/ 529 h 550"/>
                  <a:gd name="T26" fmla="*/ 95 w 275"/>
                  <a:gd name="T27" fmla="*/ 539 h 550"/>
                  <a:gd name="T28" fmla="*/ 33 w 275"/>
                  <a:gd name="T29" fmla="*/ 544 h 550"/>
                  <a:gd name="T30" fmla="*/ 1 w 275"/>
                  <a:gd name="T31" fmla="*/ 500 h 550"/>
                  <a:gd name="T32" fmla="*/ 1 w 275"/>
                  <a:gd name="T33" fmla="*/ 437 h 550"/>
                  <a:gd name="T34" fmla="*/ 13 w 275"/>
                  <a:gd name="T35" fmla="*/ 385 h 550"/>
                  <a:gd name="T36" fmla="*/ 9 w 275"/>
                  <a:gd name="T37" fmla="*/ 345 h 550"/>
                  <a:gd name="T38" fmla="*/ 13 w 275"/>
                  <a:gd name="T39" fmla="*/ 243 h 550"/>
                  <a:gd name="T40" fmla="*/ 14 w 275"/>
                  <a:gd name="T41" fmla="*/ 99 h 550"/>
                  <a:gd name="T42" fmla="*/ 12 w 275"/>
                  <a:gd name="T43" fmla="*/ 2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550">
                    <a:moveTo>
                      <a:pt x="12" y="21"/>
                    </a:moveTo>
                    <a:cubicBezTo>
                      <a:pt x="13" y="13"/>
                      <a:pt x="19" y="7"/>
                      <a:pt x="23" y="0"/>
                    </a:cubicBezTo>
                    <a:cubicBezTo>
                      <a:pt x="29" y="24"/>
                      <a:pt x="30" y="49"/>
                      <a:pt x="28" y="73"/>
                    </a:cubicBezTo>
                    <a:cubicBezTo>
                      <a:pt x="24" y="110"/>
                      <a:pt x="31" y="148"/>
                      <a:pt x="28" y="185"/>
                    </a:cubicBezTo>
                    <a:cubicBezTo>
                      <a:pt x="27" y="210"/>
                      <a:pt x="30" y="235"/>
                      <a:pt x="30" y="260"/>
                    </a:cubicBezTo>
                    <a:cubicBezTo>
                      <a:pt x="27" y="312"/>
                      <a:pt x="31" y="365"/>
                      <a:pt x="32" y="417"/>
                    </a:cubicBezTo>
                    <a:cubicBezTo>
                      <a:pt x="32" y="442"/>
                      <a:pt x="26" y="469"/>
                      <a:pt x="37" y="492"/>
                    </a:cubicBezTo>
                    <a:cubicBezTo>
                      <a:pt x="45" y="510"/>
                      <a:pt x="68" y="510"/>
                      <a:pt x="84" y="512"/>
                    </a:cubicBezTo>
                    <a:cubicBezTo>
                      <a:pt x="143" y="521"/>
                      <a:pt x="201" y="512"/>
                      <a:pt x="260" y="514"/>
                    </a:cubicBezTo>
                    <a:cubicBezTo>
                      <a:pt x="264" y="515"/>
                      <a:pt x="275" y="514"/>
                      <a:pt x="274" y="521"/>
                    </a:cubicBezTo>
                    <a:cubicBezTo>
                      <a:pt x="264" y="536"/>
                      <a:pt x="243" y="530"/>
                      <a:pt x="228" y="532"/>
                    </a:cubicBezTo>
                    <a:cubicBezTo>
                      <a:pt x="197" y="534"/>
                      <a:pt x="166" y="529"/>
                      <a:pt x="136" y="533"/>
                    </a:cubicBezTo>
                    <a:cubicBezTo>
                      <a:pt x="117" y="535"/>
                      <a:pt x="99" y="531"/>
                      <a:pt x="80" y="529"/>
                    </a:cubicBezTo>
                    <a:cubicBezTo>
                      <a:pt x="85" y="532"/>
                      <a:pt x="90" y="535"/>
                      <a:pt x="95" y="539"/>
                    </a:cubicBezTo>
                    <a:cubicBezTo>
                      <a:pt x="76" y="546"/>
                      <a:pt x="54" y="550"/>
                      <a:pt x="33" y="544"/>
                    </a:cubicBezTo>
                    <a:cubicBezTo>
                      <a:pt x="17" y="535"/>
                      <a:pt x="6" y="518"/>
                      <a:pt x="1" y="500"/>
                    </a:cubicBezTo>
                    <a:cubicBezTo>
                      <a:pt x="1" y="479"/>
                      <a:pt x="2" y="458"/>
                      <a:pt x="1" y="437"/>
                    </a:cubicBezTo>
                    <a:cubicBezTo>
                      <a:pt x="0" y="419"/>
                      <a:pt x="9" y="402"/>
                      <a:pt x="13" y="385"/>
                    </a:cubicBezTo>
                    <a:cubicBezTo>
                      <a:pt x="14" y="371"/>
                      <a:pt x="10" y="358"/>
                      <a:pt x="9" y="345"/>
                    </a:cubicBezTo>
                    <a:cubicBezTo>
                      <a:pt x="4" y="311"/>
                      <a:pt x="8" y="277"/>
                      <a:pt x="13" y="243"/>
                    </a:cubicBezTo>
                    <a:cubicBezTo>
                      <a:pt x="17" y="195"/>
                      <a:pt x="19" y="147"/>
                      <a:pt x="14" y="99"/>
                    </a:cubicBezTo>
                    <a:cubicBezTo>
                      <a:pt x="13" y="73"/>
                      <a:pt x="9" y="47"/>
                      <a:pt x="12"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4295" y="2143"/>
                <a:ext cx="46" cy="620"/>
              </a:xfrm>
              <a:custGeom>
                <a:avLst/>
                <a:gdLst>
                  <a:gd name="T0" fmla="*/ 8 w 19"/>
                  <a:gd name="T1" fmla="*/ 0 h 261"/>
                  <a:gd name="T2" fmla="*/ 18 w 19"/>
                  <a:gd name="T3" fmla="*/ 22 h 261"/>
                  <a:gd name="T4" fmla="*/ 14 w 19"/>
                  <a:gd name="T5" fmla="*/ 128 h 261"/>
                  <a:gd name="T6" fmla="*/ 14 w 19"/>
                  <a:gd name="T7" fmla="*/ 194 h 261"/>
                  <a:gd name="T8" fmla="*/ 8 w 19"/>
                  <a:gd name="T9" fmla="*/ 261 h 261"/>
                  <a:gd name="T10" fmla="*/ 0 w 19"/>
                  <a:gd name="T11" fmla="*/ 242 h 261"/>
                  <a:gd name="T12" fmla="*/ 3 w 19"/>
                  <a:gd name="T13" fmla="*/ 167 h 261"/>
                  <a:gd name="T14" fmla="*/ 3 w 19"/>
                  <a:gd name="T15" fmla="*/ 90 h 261"/>
                  <a:gd name="T16" fmla="*/ 8 w 19"/>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1">
                    <a:moveTo>
                      <a:pt x="8" y="0"/>
                    </a:moveTo>
                    <a:cubicBezTo>
                      <a:pt x="13" y="7"/>
                      <a:pt x="19" y="13"/>
                      <a:pt x="18" y="22"/>
                    </a:cubicBezTo>
                    <a:cubicBezTo>
                      <a:pt x="19" y="57"/>
                      <a:pt x="19" y="93"/>
                      <a:pt x="14" y="128"/>
                    </a:cubicBezTo>
                    <a:cubicBezTo>
                      <a:pt x="12" y="150"/>
                      <a:pt x="16" y="172"/>
                      <a:pt x="14" y="194"/>
                    </a:cubicBezTo>
                    <a:cubicBezTo>
                      <a:pt x="12" y="216"/>
                      <a:pt x="16" y="239"/>
                      <a:pt x="8" y="261"/>
                    </a:cubicBezTo>
                    <a:cubicBezTo>
                      <a:pt x="4" y="255"/>
                      <a:pt x="0" y="249"/>
                      <a:pt x="0" y="242"/>
                    </a:cubicBezTo>
                    <a:cubicBezTo>
                      <a:pt x="0" y="217"/>
                      <a:pt x="4" y="192"/>
                      <a:pt x="3" y="167"/>
                    </a:cubicBezTo>
                    <a:cubicBezTo>
                      <a:pt x="1" y="142"/>
                      <a:pt x="1" y="116"/>
                      <a:pt x="3" y="90"/>
                    </a:cubicBezTo>
                    <a:cubicBezTo>
                      <a:pt x="6" y="60"/>
                      <a:pt x="2" y="30"/>
                      <a:pt x="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4236" y="2381"/>
                <a:ext cx="50" cy="349"/>
              </a:xfrm>
              <a:custGeom>
                <a:avLst/>
                <a:gdLst>
                  <a:gd name="T0" fmla="*/ 2 w 21"/>
                  <a:gd name="T1" fmla="*/ 0 h 147"/>
                  <a:gd name="T2" fmla="*/ 20 w 21"/>
                  <a:gd name="T3" fmla="*/ 18 h 147"/>
                  <a:gd name="T4" fmla="*/ 19 w 21"/>
                  <a:gd name="T5" fmla="*/ 147 h 147"/>
                  <a:gd name="T6" fmla="*/ 0 w 21"/>
                  <a:gd name="T7" fmla="*/ 130 h 147"/>
                  <a:gd name="T8" fmla="*/ 9 w 21"/>
                  <a:gd name="T9" fmla="*/ 50 h 147"/>
                  <a:gd name="T10" fmla="*/ 2 w 21"/>
                  <a:gd name="T11" fmla="*/ 0 h 147"/>
                </a:gdLst>
                <a:ahLst/>
                <a:cxnLst>
                  <a:cxn ang="0">
                    <a:pos x="T0" y="T1"/>
                  </a:cxn>
                  <a:cxn ang="0">
                    <a:pos x="T2" y="T3"/>
                  </a:cxn>
                  <a:cxn ang="0">
                    <a:pos x="T4" y="T5"/>
                  </a:cxn>
                  <a:cxn ang="0">
                    <a:pos x="T6" y="T7"/>
                  </a:cxn>
                  <a:cxn ang="0">
                    <a:pos x="T8" y="T9"/>
                  </a:cxn>
                  <a:cxn ang="0">
                    <a:pos x="T10" y="T11"/>
                  </a:cxn>
                </a:cxnLst>
                <a:rect l="0" t="0" r="r" b="b"/>
                <a:pathLst>
                  <a:path w="21" h="147">
                    <a:moveTo>
                      <a:pt x="2" y="0"/>
                    </a:moveTo>
                    <a:cubicBezTo>
                      <a:pt x="10" y="3"/>
                      <a:pt x="21" y="7"/>
                      <a:pt x="20" y="18"/>
                    </a:cubicBezTo>
                    <a:cubicBezTo>
                      <a:pt x="19" y="61"/>
                      <a:pt x="19" y="104"/>
                      <a:pt x="19" y="147"/>
                    </a:cubicBezTo>
                    <a:cubicBezTo>
                      <a:pt x="13" y="141"/>
                      <a:pt x="4" y="137"/>
                      <a:pt x="0" y="130"/>
                    </a:cubicBezTo>
                    <a:cubicBezTo>
                      <a:pt x="0" y="103"/>
                      <a:pt x="9" y="77"/>
                      <a:pt x="9" y="50"/>
                    </a:cubicBezTo>
                    <a:cubicBezTo>
                      <a:pt x="11" y="33"/>
                      <a:pt x="6" y="16"/>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3998" y="2863"/>
                <a:ext cx="248" cy="73"/>
              </a:xfrm>
              <a:custGeom>
                <a:avLst/>
                <a:gdLst>
                  <a:gd name="T0" fmla="*/ 85 w 104"/>
                  <a:gd name="T1" fmla="*/ 3 h 31"/>
                  <a:gd name="T2" fmla="*/ 104 w 104"/>
                  <a:gd name="T3" fmla="*/ 6 h 31"/>
                  <a:gd name="T4" fmla="*/ 86 w 104"/>
                  <a:gd name="T5" fmla="*/ 24 h 31"/>
                  <a:gd name="T6" fmla="*/ 11 w 104"/>
                  <a:gd name="T7" fmla="*/ 28 h 31"/>
                  <a:gd name="T8" fmla="*/ 0 w 104"/>
                  <a:gd name="T9" fmla="*/ 8 h 31"/>
                  <a:gd name="T10" fmla="*/ 85 w 104"/>
                  <a:gd name="T11" fmla="*/ 3 h 31"/>
                </a:gdLst>
                <a:ahLst/>
                <a:cxnLst>
                  <a:cxn ang="0">
                    <a:pos x="T0" y="T1"/>
                  </a:cxn>
                  <a:cxn ang="0">
                    <a:pos x="T2" y="T3"/>
                  </a:cxn>
                  <a:cxn ang="0">
                    <a:pos x="T4" y="T5"/>
                  </a:cxn>
                  <a:cxn ang="0">
                    <a:pos x="T6" y="T7"/>
                  </a:cxn>
                  <a:cxn ang="0">
                    <a:pos x="T8" y="T9"/>
                  </a:cxn>
                  <a:cxn ang="0">
                    <a:pos x="T10" y="T11"/>
                  </a:cxn>
                </a:cxnLst>
                <a:rect l="0" t="0" r="r" b="b"/>
                <a:pathLst>
                  <a:path w="104" h="31">
                    <a:moveTo>
                      <a:pt x="85" y="3"/>
                    </a:moveTo>
                    <a:cubicBezTo>
                      <a:pt x="92" y="0"/>
                      <a:pt x="98" y="4"/>
                      <a:pt x="104" y="6"/>
                    </a:cubicBezTo>
                    <a:cubicBezTo>
                      <a:pt x="100" y="14"/>
                      <a:pt x="96" y="24"/>
                      <a:pt x="86" y="24"/>
                    </a:cubicBezTo>
                    <a:cubicBezTo>
                      <a:pt x="61" y="27"/>
                      <a:pt x="36" y="31"/>
                      <a:pt x="11" y="28"/>
                    </a:cubicBezTo>
                    <a:cubicBezTo>
                      <a:pt x="1" y="27"/>
                      <a:pt x="0" y="16"/>
                      <a:pt x="0" y="8"/>
                    </a:cubicBezTo>
                    <a:cubicBezTo>
                      <a:pt x="28" y="7"/>
                      <a:pt x="58" y="12"/>
                      <a:pt x="85"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2"/>
              <p:cNvSpPr/>
              <p:nvPr/>
            </p:nvSpPr>
            <p:spPr bwMode="auto">
              <a:xfrm>
                <a:off x="4193" y="2915"/>
                <a:ext cx="110" cy="59"/>
              </a:xfrm>
              <a:custGeom>
                <a:avLst/>
                <a:gdLst>
                  <a:gd name="T0" fmla="*/ 0 w 46"/>
                  <a:gd name="T1" fmla="*/ 15 h 25"/>
                  <a:gd name="T2" fmla="*/ 46 w 46"/>
                  <a:gd name="T3" fmla="*/ 0 h 25"/>
                  <a:gd name="T4" fmla="*/ 46 w 46"/>
                  <a:gd name="T5" fmla="*/ 13 h 25"/>
                  <a:gd name="T6" fmla="*/ 15 w 46"/>
                  <a:gd name="T7" fmla="*/ 24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cubicBezTo>
                      <a:pt x="15" y="9"/>
                      <a:pt x="29" y="0"/>
                      <a:pt x="46" y="0"/>
                    </a:cubicBezTo>
                    <a:cubicBezTo>
                      <a:pt x="46" y="3"/>
                      <a:pt x="46" y="9"/>
                      <a:pt x="46" y="13"/>
                    </a:cubicBezTo>
                    <a:cubicBezTo>
                      <a:pt x="36" y="17"/>
                      <a:pt x="26" y="23"/>
                      <a:pt x="15" y="24"/>
                    </a:cubicBezTo>
                    <a:cubicBezTo>
                      <a:pt x="8" y="25"/>
                      <a:pt x="5" y="18"/>
                      <a:pt x="0"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
              <p:cNvSpPr/>
              <p:nvPr/>
            </p:nvSpPr>
            <p:spPr bwMode="auto">
              <a:xfrm>
                <a:off x="3682" y="2946"/>
                <a:ext cx="380" cy="52"/>
              </a:xfrm>
              <a:custGeom>
                <a:avLst/>
                <a:gdLst>
                  <a:gd name="T0" fmla="*/ 90 w 160"/>
                  <a:gd name="T1" fmla="*/ 9 h 22"/>
                  <a:gd name="T2" fmla="*/ 160 w 160"/>
                  <a:gd name="T3" fmla="*/ 14 h 22"/>
                  <a:gd name="T4" fmla="*/ 138 w 160"/>
                  <a:gd name="T5" fmla="*/ 20 h 22"/>
                  <a:gd name="T6" fmla="*/ 30 w 160"/>
                  <a:gd name="T7" fmla="*/ 19 h 22"/>
                  <a:gd name="T8" fmla="*/ 0 w 160"/>
                  <a:gd name="T9" fmla="*/ 9 h 22"/>
                  <a:gd name="T10" fmla="*/ 90 w 160"/>
                  <a:gd name="T11" fmla="*/ 9 h 22"/>
                </a:gdLst>
                <a:ahLst/>
                <a:cxnLst>
                  <a:cxn ang="0">
                    <a:pos x="T0" y="T1"/>
                  </a:cxn>
                  <a:cxn ang="0">
                    <a:pos x="T2" y="T3"/>
                  </a:cxn>
                  <a:cxn ang="0">
                    <a:pos x="T4" y="T5"/>
                  </a:cxn>
                  <a:cxn ang="0">
                    <a:pos x="T6" y="T7"/>
                  </a:cxn>
                  <a:cxn ang="0">
                    <a:pos x="T8" y="T9"/>
                  </a:cxn>
                  <a:cxn ang="0">
                    <a:pos x="T10" y="T11"/>
                  </a:cxn>
                </a:cxnLst>
                <a:rect l="0" t="0" r="r" b="b"/>
                <a:pathLst>
                  <a:path w="160" h="22">
                    <a:moveTo>
                      <a:pt x="90" y="9"/>
                    </a:moveTo>
                    <a:cubicBezTo>
                      <a:pt x="113" y="9"/>
                      <a:pt x="138" y="0"/>
                      <a:pt x="160" y="14"/>
                    </a:cubicBezTo>
                    <a:cubicBezTo>
                      <a:pt x="153" y="16"/>
                      <a:pt x="146" y="20"/>
                      <a:pt x="138" y="20"/>
                    </a:cubicBezTo>
                    <a:cubicBezTo>
                      <a:pt x="102" y="20"/>
                      <a:pt x="66" y="19"/>
                      <a:pt x="30" y="19"/>
                    </a:cubicBezTo>
                    <a:cubicBezTo>
                      <a:pt x="19" y="19"/>
                      <a:pt x="5" y="22"/>
                      <a:pt x="0" y="9"/>
                    </a:cubicBezTo>
                    <a:cubicBezTo>
                      <a:pt x="30" y="6"/>
                      <a:pt x="60" y="11"/>
                      <a:pt x="90"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文本框 35"/>
            <p:cNvSpPr txBox="1"/>
            <p:nvPr/>
          </p:nvSpPr>
          <p:spPr>
            <a:xfrm>
              <a:off x="7227" y="6170"/>
              <a:ext cx="1184" cy="1598"/>
            </a:xfrm>
            <a:prstGeom prst="rect">
              <a:avLst/>
            </a:prstGeom>
            <a:noFill/>
          </p:spPr>
          <p:txBody>
            <a:bodyPr wrap="square" rtlCol="0">
              <a:spAutoFit/>
            </a:bodyPr>
            <a:lstStyle/>
            <a:p>
              <a:pPr>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17万余人</a:t>
              </a:r>
            </a:p>
          </p:txBody>
        </p:sp>
      </p:grpSp>
      <p:grpSp>
        <p:nvGrpSpPr>
          <p:cNvPr id="57" name="组合 56"/>
          <p:cNvGrpSpPr/>
          <p:nvPr/>
        </p:nvGrpSpPr>
        <p:grpSpPr>
          <a:xfrm>
            <a:off x="3371215" y="3686175"/>
            <a:ext cx="817880" cy="1355090"/>
            <a:chOff x="5309" y="5805"/>
            <a:chExt cx="1288" cy="2134"/>
          </a:xfrm>
        </p:grpSpPr>
        <p:grpSp>
          <p:nvGrpSpPr>
            <p:cNvPr id="16" name="Group 4"/>
            <p:cNvGrpSpPr>
              <a:grpSpLocks noChangeAspect="1"/>
            </p:cNvGrpSpPr>
            <p:nvPr/>
          </p:nvGrpSpPr>
          <p:grpSpPr bwMode="auto">
            <a:xfrm>
              <a:off x="5309" y="5805"/>
              <a:ext cx="1288" cy="2135"/>
              <a:chOff x="3335" y="1325"/>
              <a:chExt cx="1010" cy="1673"/>
            </a:xfrm>
            <a:solidFill>
              <a:srgbClr val="C00000"/>
            </a:solidFill>
          </p:grpSpPr>
          <p:sp>
            <p:nvSpPr>
              <p:cNvPr id="17" name="Freeform 5"/>
              <p:cNvSpPr/>
              <p:nvPr/>
            </p:nvSpPr>
            <p:spPr bwMode="auto">
              <a:xfrm>
                <a:off x="4153" y="1325"/>
                <a:ext cx="192" cy="1037"/>
              </a:xfrm>
              <a:custGeom>
                <a:avLst/>
                <a:gdLst>
                  <a:gd name="T0" fmla="*/ 0 w 81"/>
                  <a:gd name="T1" fmla="*/ 0 h 437"/>
                  <a:gd name="T2" fmla="*/ 58 w 81"/>
                  <a:gd name="T3" fmla="*/ 5 h 437"/>
                  <a:gd name="T4" fmla="*/ 77 w 81"/>
                  <a:gd name="T5" fmla="*/ 83 h 437"/>
                  <a:gd name="T6" fmla="*/ 78 w 81"/>
                  <a:gd name="T7" fmla="*/ 187 h 437"/>
                  <a:gd name="T8" fmla="*/ 75 w 81"/>
                  <a:gd name="T9" fmla="*/ 238 h 437"/>
                  <a:gd name="T10" fmla="*/ 55 w 81"/>
                  <a:gd name="T11" fmla="*/ 355 h 437"/>
                  <a:gd name="T12" fmla="*/ 54 w 81"/>
                  <a:gd name="T13" fmla="*/ 437 h 437"/>
                  <a:gd name="T14" fmla="*/ 46 w 81"/>
                  <a:gd name="T15" fmla="*/ 424 h 437"/>
                  <a:gd name="T16" fmla="*/ 41 w 81"/>
                  <a:gd name="T17" fmla="*/ 293 h 437"/>
                  <a:gd name="T18" fmla="*/ 42 w 81"/>
                  <a:gd name="T19" fmla="*/ 224 h 437"/>
                  <a:gd name="T20" fmla="*/ 40 w 81"/>
                  <a:gd name="T21" fmla="*/ 71 h 437"/>
                  <a:gd name="T22" fmla="*/ 25 w 81"/>
                  <a:gd name="T23" fmla="*/ 30 h 437"/>
                  <a:gd name="T24" fmla="*/ 0 w 81"/>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37">
                    <a:moveTo>
                      <a:pt x="0" y="0"/>
                    </a:moveTo>
                    <a:cubicBezTo>
                      <a:pt x="19" y="4"/>
                      <a:pt x="39" y="5"/>
                      <a:pt x="58" y="5"/>
                    </a:cubicBezTo>
                    <a:cubicBezTo>
                      <a:pt x="79" y="25"/>
                      <a:pt x="76" y="56"/>
                      <a:pt x="77" y="83"/>
                    </a:cubicBezTo>
                    <a:cubicBezTo>
                      <a:pt x="81" y="117"/>
                      <a:pt x="77" y="152"/>
                      <a:pt x="78" y="187"/>
                    </a:cubicBezTo>
                    <a:cubicBezTo>
                      <a:pt x="78" y="204"/>
                      <a:pt x="80" y="222"/>
                      <a:pt x="75" y="238"/>
                    </a:cubicBezTo>
                    <a:cubicBezTo>
                      <a:pt x="64" y="276"/>
                      <a:pt x="55" y="315"/>
                      <a:pt x="55" y="355"/>
                    </a:cubicBezTo>
                    <a:cubicBezTo>
                      <a:pt x="55" y="383"/>
                      <a:pt x="59" y="410"/>
                      <a:pt x="54" y="437"/>
                    </a:cubicBezTo>
                    <a:cubicBezTo>
                      <a:pt x="52" y="433"/>
                      <a:pt x="47" y="429"/>
                      <a:pt x="46" y="424"/>
                    </a:cubicBezTo>
                    <a:cubicBezTo>
                      <a:pt x="34" y="381"/>
                      <a:pt x="36" y="337"/>
                      <a:pt x="41" y="293"/>
                    </a:cubicBezTo>
                    <a:cubicBezTo>
                      <a:pt x="44" y="270"/>
                      <a:pt x="44" y="247"/>
                      <a:pt x="42" y="224"/>
                    </a:cubicBezTo>
                    <a:cubicBezTo>
                      <a:pt x="36" y="173"/>
                      <a:pt x="40" y="122"/>
                      <a:pt x="40" y="71"/>
                    </a:cubicBezTo>
                    <a:cubicBezTo>
                      <a:pt x="40" y="56"/>
                      <a:pt x="37" y="40"/>
                      <a:pt x="25" y="30"/>
                    </a:cubicBezTo>
                    <a:cubicBezTo>
                      <a:pt x="15" y="21"/>
                      <a:pt x="5" y="12"/>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
              <p:cNvSpPr/>
              <p:nvPr/>
            </p:nvSpPr>
            <p:spPr bwMode="auto">
              <a:xfrm>
                <a:off x="3335" y="1671"/>
                <a:ext cx="654" cy="1305"/>
              </a:xfrm>
              <a:custGeom>
                <a:avLst/>
                <a:gdLst>
                  <a:gd name="T0" fmla="*/ 12 w 275"/>
                  <a:gd name="T1" fmla="*/ 21 h 550"/>
                  <a:gd name="T2" fmla="*/ 23 w 275"/>
                  <a:gd name="T3" fmla="*/ 0 h 550"/>
                  <a:gd name="T4" fmla="*/ 28 w 275"/>
                  <a:gd name="T5" fmla="*/ 73 h 550"/>
                  <a:gd name="T6" fmla="*/ 28 w 275"/>
                  <a:gd name="T7" fmla="*/ 185 h 550"/>
                  <a:gd name="T8" fmla="*/ 30 w 275"/>
                  <a:gd name="T9" fmla="*/ 260 h 550"/>
                  <a:gd name="T10" fmla="*/ 32 w 275"/>
                  <a:gd name="T11" fmla="*/ 417 h 550"/>
                  <a:gd name="T12" fmla="*/ 37 w 275"/>
                  <a:gd name="T13" fmla="*/ 492 h 550"/>
                  <a:gd name="T14" fmla="*/ 84 w 275"/>
                  <a:gd name="T15" fmla="*/ 512 h 550"/>
                  <a:gd name="T16" fmla="*/ 260 w 275"/>
                  <a:gd name="T17" fmla="*/ 514 h 550"/>
                  <a:gd name="T18" fmla="*/ 274 w 275"/>
                  <a:gd name="T19" fmla="*/ 521 h 550"/>
                  <a:gd name="T20" fmla="*/ 228 w 275"/>
                  <a:gd name="T21" fmla="*/ 532 h 550"/>
                  <a:gd name="T22" fmla="*/ 136 w 275"/>
                  <a:gd name="T23" fmla="*/ 533 h 550"/>
                  <a:gd name="T24" fmla="*/ 80 w 275"/>
                  <a:gd name="T25" fmla="*/ 529 h 550"/>
                  <a:gd name="T26" fmla="*/ 95 w 275"/>
                  <a:gd name="T27" fmla="*/ 539 h 550"/>
                  <a:gd name="T28" fmla="*/ 33 w 275"/>
                  <a:gd name="T29" fmla="*/ 544 h 550"/>
                  <a:gd name="T30" fmla="*/ 1 w 275"/>
                  <a:gd name="T31" fmla="*/ 500 h 550"/>
                  <a:gd name="T32" fmla="*/ 1 w 275"/>
                  <a:gd name="T33" fmla="*/ 437 h 550"/>
                  <a:gd name="T34" fmla="*/ 13 w 275"/>
                  <a:gd name="T35" fmla="*/ 385 h 550"/>
                  <a:gd name="T36" fmla="*/ 9 w 275"/>
                  <a:gd name="T37" fmla="*/ 345 h 550"/>
                  <a:gd name="T38" fmla="*/ 13 w 275"/>
                  <a:gd name="T39" fmla="*/ 243 h 550"/>
                  <a:gd name="T40" fmla="*/ 14 w 275"/>
                  <a:gd name="T41" fmla="*/ 99 h 550"/>
                  <a:gd name="T42" fmla="*/ 12 w 275"/>
                  <a:gd name="T43" fmla="*/ 2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550">
                    <a:moveTo>
                      <a:pt x="12" y="21"/>
                    </a:moveTo>
                    <a:cubicBezTo>
                      <a:pt x="13" y="13"/>
                      <a:pt x="19" y="7"/>
                      <a:pt x="23" y="0"/>
                    </a:cubicBezTo>
                    <a:cubicBezTo>
                      <a:pt x="29" y="24"/>
                      <a:pt x="30" y="49"/>
                      <a:pt x="28" y="73"/>
                    </a:cubicBezTo>
                    <a:cubicBezTo>
                      <a:pt x="24" y="110"/>
                      <a:pt x="31" y="148"/>
                      <a:pt x="28" y="185"/>
                    </a:cubicBezTo>
                    <a:cubicBezTo>
                      <a:pt x="27" y="210"/>
                      <a:pt x="30" y="235"/>
                      <a:pt x="30" y="260"/>
                    </a:cubicBezTo>
                    <a:cubicBezTo>
                      <a:pt x="27" y="312"/>
                      <a:pt x="31" y="365"/>
                      <a:pt x="32" y="417"/>
                    </a:cubicBezTo>
                    <a:cubicBezTo>
                      <a:pt x="32" y="442"/>
                      <a:pt x="26" y="469"/>
                      <a:pt x="37" y="492"/>
                    </a:cubicBezTo>
                    <a:cubicBezTo>
                      <a:pt x="45" y="510"/>
                      <a:pt x="68" y="510"/>
                      <a:pt x="84" y="512"/>
                    </a:cubicBezTo>
                    <a:cubicBezTo>
                      <a:pt x="143" y="521"/>
                      <a:pt x="201" y="512"/>
                      <a:pt x="260" y="514"/>
                    </a:cubicBezTo>
                    <a:cubicBezTo>
                      <a:pt x="264" y="515"/>
                      <a:pt x="275" y="514"/>
                      <a:pt x="274" y="521"/>
                    </a:cubicBezTo>
                    <a:cubicBezTo>
                      <a:pt x="264" y="536"/>
                      <a:pt x="243" y="530"/>
                      <a:pt x="228" y="532"/>
                    </a:cubicBezTo>
                    <a:cubicBezTo>
                      <a:pt x="197" y="534"/>
                      <a:pt x="166" y="529"/>
                      <a:pt x="136" y="533"/>
                    </a:cubicBezTo>
                    <a:cubicBezTo>
                      <a:pt x="117" y="535"/>
                      <a:pt x="99" y="531"/>
                      <a:pt x="80" y="529"/>
                    </a:cubicBezTo>
                    <a:cubicBezTo>
                      <a:pt x="85" y="532"/>
                      <a:pt x="90" y="535"/>
                      <a:pt x="95" y="539"/>
                    </a:cubicBezTo>
                    <a:cubicBezTo>
                      <a:pt x="76" y="546"/>
                      <a:pt x="54" y="550"/>
                      <a:pt x="33" y="544"/>
                    </a:cubicBezTo>
                    <a:cubicBezTo>
                      <a:pt x="17" y="535"/>
                      <a:pt x="6" y="518"/>
                      <a:pt x="1" y="500"/>
                    </a:cubicBezTo>
                    <a:cubicBezTo>
                      <a:pt x="1" y="479"/>
                      <a:pt x="2" y="458"/>
                      <a:pt x="1" y="437"/>
                    </a:cubicBezTo>
                    <a:cubicBezTo>
                      <a:pt x="0" y="419"/>
                      <a:pt x="9" y="402"/>
                      <a:pt x="13" y="385"/>
                    </a:cubicBezTo>
                    <a:cubicBezTo>
                      <a:pt x="14" y="371"/>
                      <a:pt x="10" y="358"/>
                      <a:pt x="9" y="345"/>
                    </a:cubicBezTo>
                    <a:cubicBezTo>
                      <a:pt x="4" y="311"/>
                      <a:pt x="8" y="277"/>
                      <a:pt x="13" y="243"/>
                    </a:cubicBezTo>
                    <a:cubicBezTo>
                      <a:pt x="17" y="195"/>
                      <a:pt x="19" y="147"/>
                      <a:pt x="14" y="99"/>
                    </a:cubicBezTo>
                    <a:cubicBezTo>
                      <a:pt x="13" y="73"/>
                      <a:pt x="9" y="47"/>
                      <a:pt x="12"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4295" y="2143"/>
                <a:ext cx="46" cy="620"/>
              </a:xfrm>
              <a:custGeom>
                <a:avLst/>
                <a:gdLst>
                  <a:gd name="T0" fmla="*/ 8 w 19"/>
                  <a:gd name="T1" fmla="*/ 0 h 261"/>
                  <a:gd name="T2" fmla="*/ 18 w 19"/>
                  <a:gd name="T3" fmla="*/ 22 h 261"/>
                  <a:gd name="T4" fmla="*/ 14 w 19"/>
                  <a:gd name="T5" fmla="*/ 128 h 261"/>
                  <a:gd name="T6" fmla="*/ 14 w 19"/>
                  <a:gd name="T7" fmla="*/ 194 h 261"/>
                  <a:gd name="T8" fmla="*/ 8 w 19"/>
                  <a:gd name="T9" fmla="*/ 261 h 261"/>
                  <a:gd name="T10" fmla="*/ 0 w 19"/>
                  <a:gd name="T11" fmla="*/ 242 h 261"/>
                  <a:gd name="T12" fmla="*/ 3 w 19"/>
                  <a:gd name="T13" fmla="*/ 167 h 261"/>
                  <a:gd name="T14" fmla="*/ 3 w 19"/>
                  <a:gd name="T15" fmla="*/ 90 h 261"/>
                  <a:gd name="T16" fmla="*/ 8 w 19"/>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1">
                    <a:moveTo>
                      <a:pt x="8" y="0"/>
                    </a:moveTo>
                    <a:cubicBezTo>
                      <a:pt x="13" y="7"/>
                      <a:pt x="19" y="13"/>
                      <a:pt x="18" y="22"/>
                    </a:cubicBezTo>
                    <a:cubicBezTo>
                      <a:pt x="19" y="57"/>
                      <a:pt x="19" y="93"/>
                      <a:pt x="14" y="128"/>
                    </a:cubicBezTo>
                    <a:cubicBezTo>
                      <a:pt x="12" y="150"/>
                      <a:pt x="16" y="172"/>
                      <a:pt x="14" y="194"/>
                    </a:cubicBezTo>
                    <a:cubicBezTo>
                      <a:pt x="12" y="216"/>
                      <a:pt x="16" y="239"/>
                      <a:pt x="8" y="261"/>
                    </a:cubicBezTo>
                    <a:cubicBezTo>
                      <a:pt x="4" y="255"/>
                      <a:pt x="0" y="249"/>
                      <a:pt x="0" y="242"/>
                    </a:cubicBezTo>
                    <a:cubicBezTo>
                      <a:pt x="0" y="217"/>
                      <a:pt x="4" y="192"/>
                      <a:pt x="3" y="167"/>
                    </a:cubicBezTo>
                    <a:cubicBezTo>
                      <a:pt x="1" y="142"/>
                      <a:pt x="1" y="116"/>
                      <a:pt x="3" y="90"/>
                    </a:cubicBezTo>
                    <a:cubicBezTo>
                      <a:pt x="6" y="60"/>
                      <a:pt x="2" y="30"/>
                      <a:pt x="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4236" y="2381"/>
                <a:ext cx="50" cy="349"/>
              </a:xfrm>
              <a:custGeom>
                <a:avLst/>
                <a:gdLst>
                  <a:gd name="T0" fmla="*/ 2 w 21"/>
                  <a:gd name="T1" fmla="*/ 0 h 147"/>
                  <a:gd name="T2" fmla="*/ 20 w 21"/>
                  <a:gd name="T3" fmla="*/ 18 h 147"/>
                  <a:gd name="T4" fmla="*/ 19 w 21"/>
                  <a:gd name="T5" fmla="*/ 147 h 147"/>
                  <a:gd name="T6" fmla="*/ 0 w 21"/>
                  <a:gd name="T7" fmla="*/ 130 h 147"/>
                  <a:gd name="T8" fmla="*/ 9 w 21"/>
                  <a:gd name="T9" fmla="*/ 50 h 147"/>
                  <a:gd name="T10" fmla="*/ 2 w 21"/>
                  <a:gd name="T11" fmla="*/ 0 h 147"/>
                </a:gdLst>
                <a:ahLst/>
                <a:cxnLst>
                  <a:cxn ang="0">
                    <a:pos x="T0" y="T1"/>
                  </a:cxn>
                  <a:cxn ang="0">
                    <a:pos x="T2" y="T3"/>
                  </a:cxn>
                  <a:cxn ang="0">
                    <a:pos x="T4" y="T5"/>
                  </a:cxn>
                  <a:cxn ang="0">
                    <a:pos x="T6" y="T7"/>
                  </a:cxn>
                  <a:cxn ang="0">
                    <a:pos x="T8" y="T9"/>
                  </a:cxn>
                  <a:cxn ang="0">
                    <a:pos x="T10" y="T11"/>
                  </a:cxn>
                </a:cxnLst>
                <a:rect l="0" t="0" r="r" b="b"/>
                <a:pathLst>
                  <a:path w="21" h="147">
                    <a:moveTo>
                      <a:pt x="2" y="0"/>
                    </a:moveTo>
                    <a:cubicBezTo>
                      <a:pt x="10" y="3"/>
                      <a:pt x="21" y="7"/>
                      <a:pt x="20" y="18"/>
                    </a:cubicBezTo>
                    <a:cubicBezTo>
                      <a:pt x="19" y="61"/>
                      <a:pt x="19" y="104"/>
                      <a:pt x="19" y="147"/>
                    </a:cubicBezTo>
                    <a:cubicBezTo>
                      <a:pt x="13" y="141"/>
                      <a:pt x="4" y="137"/>
                      <a:pt x="0" y="130"/>
                    </a:cubicBezTo>
                    <a:cubicBezTo>
                      <a:pt x="0" y="103"/>
                      <a:pt x="9" y="77"/>
                      <a:pt x="9" y="50"/>
                    </a:cubicBezTo>
                    <a:cubicBezTo>
                      <a:pt x="11" y="33"/>
                      <a:pt x="6" y="16"/>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1"/>
              <p:cNvSpPr/>
              <p:nvPr/>
            </p:nvSpPr>
            <p:spPr bwMode="auto">
              <a:xfrm>
                <a:off x="3998" y="2863"/>
                <a:ext cx="248" cy="73"/>
              </a:xfrm>
              <a:custGeom>
                <a:avLst/>
                <a:gdLst>
                  <a:gd name="T0" fmla="*/ 85 w 104"/>
                  <a:gd name="T1" fmla="*/ 3 h 31"/>
                  <a:gd name="T2" fmla="*/ 104 w 104"/>
                  <a:gd name="T3" fmla="*/ 6 h 31"/>
                  <a:gd name="T4" fmla="*/ 86 w 104"/>
                  <a:gd name="T5" fmla="*/ 24 h 31"/>
                  <a:gd name="T6" fmla="*/ 11 w 104"/>
                  <a:gd name="T7" fmla="*/ 28 h 31"/>
                  <a:gd name="T8" fmla="*/ 0 w 104"/>
                  <a:gd name="T9" fmla="*/ 8 h 31"/>
                  <a:gd name="T10" fmla="*/ 85 w 104"/>
                  <a:gd name="T11" fmla="*/ 3 h 31"/>
                </a:gdLst>
                <a:ahLst/>
                <a:cxnLst>
                  <a:cxn ang="0">
                    <a:pos x="T0" y="T1"/>
                  </a:cxn>
                  <a:cxn ang="0">
                    <a:pos x="T2" y="T3"/>
                  </a:cxn>
                  <a:cxn ang="0">
                    <a:pos x="T4" y="T5"/>
                  </a:cxn>
                  <a:cxn ang="0">
                    <a:pos x="T6" y="T7"/>
                  </a:cxn>
                  <a:cxn ang="0">
                    <a:pos x="T8" y="T9"/>
                  </a:cxn>
                  <a:cxn ang="0">
                    <a:pos x="T10" y="T11"/>
                  </a:cxn>
                </a:cxnLst>
                <a:rect l="0" t="0" r="r" b="b"/>
                <a:pathLst>
                  <a:path w="104" h="31">
                    <a:moveTo>
                      <a:pt x="85" y="3"/>
                    </a:moveTo>
                    <a:cubicBezTo>
                      <a:pt x="92" y="0"/>
                      <a:pt x="98" y="4"/>
                      <a:pt x="104" y="6"/>
                    </a:cubicBezTo>
                    <a:cubicBezTo>
                      <a:pt x="100" y="14"/>
                      <a:pt x="96" y="24"/>
                      <a:pt x="86" y="24"/>
                    </a:cubicBezTo>
                    <a:cubicBezTo>
                      <a:pt x="61" y="27"/>
                      <a:pt x="36" y="31"/>
                      <a:pt x="11" y="28"/>
                    </a:cubicBezTo>
                    <a:cubicBezTo>
                      <a:pt x="1" y="27"/>
                      <a:pt x="0" y="16"/>
                      <a:pt x="0" y="8"/>
                    </a:cubicBezTo>
                    <a:cubicBezTo>
                      <a:pt x="28" y="7"/>
                      <a:pt x="58" y="12"/>
                      <a:pt x="85"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
              <p:cNvSpPr/>
              <p:nvPr/>
            </p:nvSpPr>
            <p:spPr bwMode="auto">
              <a:xfrm>
                <a:off x="4193" y="2915"/>
                <a:ext cx="110" cy="59"/>
              </a:xfrm>
              <a:custGeom>
                <a:avLst/>
                <a:gdLst>
                  <a:gd name="T0" fmla="*/ 0 w 46"/>
                  <a:gd name="T1" fmla="*/ 15 h 25"/>
                  <a:gd name="T2" fmla="*/ 46 w 46"/>
                  <a:gd name="T3" fmla="*/ 0 h 25"/>
                  <a:gd name="T4" fmla="*/ 46 w 46"/>
                  <a:gd name="T5" fmla="*/ 13 h 25"/>
                  <a:gd name="T6" fmla="*/ 15 w 46"/>
                  <a:gd name="T7" fmla="*/ 24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cubicBezTo>
                      <a:pt x="15" y="9"/>
                      <a:pt x="29" y="0"/>
                      <a:pt x="46" y="0"/>
                    </a:cubicBezTo>
                    <a:cubicBezTo>
                      <a:pt x="46" y="3"/>
                      <a:pt x="46" y="9"/>
                      <a:pt x="46" y="13"/>
                    </a:cubicBezTo>
                    <a:cubicBezTo>
                      <a:pt x="36" y="17"/>
                      <a:pt x="26" y="23"/>
                      <a:pt x="15" y="24"/>
                    </a:cubicBezTo>
                    <a:cubicBezTo>
                      <a:pt x="8" y="25"/>
                      <a:pt x="5" y="18"/>
                      <a:pt x="0"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nvSpPr>
            <p:spPr bwMode="auto">
              <a:xfrm>
                <a:off x="3682" y="2946"/>
                <a:ext cx="380" cy="52"/>
              </a:xfrm>
              <a:custGeom>
                <a:avLst/>
                <a:gdLst>
                  <a:gd name="T0" fmla="*/ 90 w 160"/>
                  <a:gd name="T1" fmla="*/ 9 h 22"/>
                  <a:gd name="T2" fmla="*/ 160 w 160"/>
                  <a:gd name="T3" fmla="*/ 14 h 22"/>
                  <a:gd name="T4" fmla="*/ 138 w 160"/>
                  <a:gd name="T5" fmla="*/ 20 h 22"/>
                  <a:gd name="T6" fmla="*/ 30 w 160"/>
                  <a:gd name="T7" fmla="*/ 19 h 22"/>
                  <a:gd name="T8" fmla="*/ 0 w 160"/>
                  <a:gd name="T9" fmla="*/ 9 h 22"/>
                  <a:gd name="T10" fmla="*/ 90 w 160"/>
                  <a:gd name="T11" fmla="*/ 9 h 22"/>
                </a:gdLst>
                <a:ahLst/>
                <a:cxnLst>
                  <a:cxn ang="0">
                    <a:pos x="T0" y="T1"/>
                  </a:cxn>
                  <a:cxn ang="0">
                    <a:pos x="T2" y="T3"/>
                  </a:cxn>
                  <a:cxn ang="0">
                    <a:pos x="T4" y="T5"/>
                  </a:cxn>
                  <a:cxn ang="0">
                    <a:pos x="T6" y="T7"/>
                  </a:cxn>
                  <a:cxn ang="0">
                    <a:pos x="T8" y="T9"/>
                  </a:cxn>
                  <a:cxn ang="0">
                    <a:pos x="T10" y="T11"/>
                  </a:cxn>
                </a:cxnLst>
                <a:rect l="0" t="0" r="r" b="b"/>
                <a:pathLst>
                  <a:path w="160" h="22">
                    <a:moveTo>
                      <a:pt x="90" y="9"/>
                    </a:moveTo>
                    <a:cubicBezTo>
                      <a:pt x="113" y="9"/>
                      <a:pt x="138" y="0"/>
                      <a:pt x="160" y="14"/>
                    </a:cubicBezTo>
                    <a:cubicBezTo>
                      <a:pt x="153" y="16"/>
                      <a:pt x="146" y="20"/>
                      <a:pt x="138" y="20"/>
                    </a:cubicBezTo>
                    <a:cubicBezTo>
                      <a:pt x="102" y="20"/>
                      <a:pt x="66" y="19"/>
                      <a:pt x="30" y="19"/>
                    </a:cubicBezTo>
                    <a:cubicBezTo>
                      <a:pt x="19" y="19"/>
                      <a:pt x="5" y="22"/>
                      <a:pt x="0" y="9"/>
                    </a:cubicBezTo>
                    <a:cubicBezTo>
                      <a:pt x="30" y="6"/>
                      <a:pt x="60" y="11"/>
                      <a:pt x="90"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文本框 35"/>
            <p:cNvSpPr txBox="1"/>
            <p:nvPr/>
          </p:nvSpPr>
          <p:spPr>
            <a:xfrm>
              <a:off x="5413" y="6170"/>
              <a:ext cx="1184" cy="1598"/>
            </a:xfrm>
            <a:prstGeom prst="rect">
              <a:avLst/>
            </a:prstGeom>
            <a:noFill/>
          </p:spPr>
          <p:txBody>
            <a:bodyPr wrap="square" rtlCol="0">
              <a:spAutoFit/>
            </a:bodyPr>
            <a:lstStyle/>
            <a:p>
              <a:pPr>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30万余人</a:t>
              </a:r>
            </a:p>
          </p:txBody>
        </p:sp>
      </p:grpSp>
      <p:sp>
        <p:nvSpPr>
          <p:cNvPr id="37" name="矩形: 圆角 1"/>
          <p:cNvSpPr/>
          <p:nvPr/>
        </p:nvSpPr>
        <p:spPr>
          <a:xfrm>
            <a:off x="4561205" y="1551305"/>
            <a:ext cx="739140" cy="1567815"/>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8" name="文本框 35"/>
          <p:cNvSpPr txBox="1"/>
          <p:nvPr/>
        </p:nvSpPr>
        <p:spPr>
          <a:xfrm>
            <a:off x="4589145" y="1551305"/>
            <a:ext cx="608330" cy="1568450"/>
          </a:xfrm>
          <a:prstGeom prst="rect">
            <a:avLst/>
          </a:prstGeom>
          <a:noFill/>
        </p:spPr>
        <p:txBody>
          <a:bodyPr wrap="square" rtlCol="0">
            <a:spAutoFit/>
          </a:bodyPr>
          <a:lstStyle/>
          <a:p>
            <a:pPr>
              <a:lnSpc>
                <a:spcPct val="150000"/>
              </a:lnSpc>
            </a:pPr>
            <a:r>
              <a:rPr sz="1600" b="1" dirty="0">
                <a:solidFill>
                  <a:prstClr val="black"/>
                </a:solidFill>
                <a:latin typeface="黑体" panose="02010609060101010101" pitchFamily="49" charset="-122"/>
                <a:ea typeface="黑体" panose="02010609060101010101" pitchFamily="49" charset="-122"/>
                <a:sym typeface="Arial" panose="020B0604020202020204"/>
              </a:rPr>
              <a:t>给予党政纪处分</a:t>
            </a:r>
          </a:p>
        </p:txBody>
      </p:sp>
      <p:sp>
        <p:nvSpPr>
          <p:cNvPr id="50" name="文本框 35"/>
          <p:cNvSpPr txBox="1"/>
          <p:nvPr/>
        </p:nvSpPr>
        <p:spPr>
          <a:xfrm>
            <a:off x="5748020" y="1432560"/>
            <a:ext cx="1901825" cy="3784600"/>
          </a:xfrm>
          <a:prstGeom prst="rect">
            <a:avLst/>
          </a:prstGeom>
          <a:noFill/>
        </p:spPr>
        <p:txBody>
          <a:bodyPr wrap="square" rtlCol="0">
            <a:spAutoFit/>
          </a:bodyPr>
          <a:lstStyle/>
          <a:p>
            <a:pPr>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2017年，全国共查处了5.1万起违反中央八项规定精神问题，其中</a:t>
            </a:r>
            <a:r>
              <a:rPr lang="zh-CN" sz="2000" b="1" dirty="0">
                <a:solidFill>
                  <a:prstClr val="black"/>
                </a:solidFill>
                <a:latin typeface="黑体" panose="02010609060101010101" pitchFamily="49" charset="-122"/>
                <a:ea typeface="黑体" panose="02010609060101010101" pitchFamily="49" charset="-122"/>
                <a:sym typeface="Arial" panose="020B0604020202020204"/>
              </a:rPr>
              <a:t>，</a:t>
            </a:r>
            <a:r>
              <a:rPr sz="2000" b="1" dirty="0">
                <a:solidFill>
                  <a:prstClr val="black"/>
                </a:solidFill>
                <a:latin typeface="黑体" panose="02010609060101010101" pitchFamily="49" charset="-122"/>
                <a:ea typeface="黑体" panose="02010609060101010101" pitchFamily="49" charset="-122"/>
                <a:sym typeface="Arial" panose="020B0604020202020204"/>
              </a:rPr>
              <a:t>违纪行为发生在2017年的占比超过25%。</a:t>
            </a:r>
          </a:p>
        </p:txBody>
      </p:sp>
      <p:sp>
        <p:nvSpPr>
          <p:cNvPr id="53" name="矩形: 圆角 1"/>
          <p:cNvSpPr/>
          <p:nvPr/>
        </p:nvSpPr>
        <p:spPr>
          <a:xfrm>
            <a:off x="7952740" y="1432560"/>
            <a:ext cx="3416300" cy="378587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52" name="文本框 35"/>
          <p:cNvSpPr txBox="1"/>
          <p:nvPr/>
        </p:nvSpPr>
        <p:spPr>
          <a:xfrm>
            <a:off x="8049260" y="1626870"/>
            <a:ext cx="3319780" cy="3415030"/>
          </a:xfrm>
          <a:prstGeom prst="rect">
            <a:avLst/>
          </a:prstGeom>
          <a:noFill/>
        </p:spPr>
        <p:txBody>
          <a:bodyPr wrap="square" rtlCol="0">
            <a:spAutoFit/>
          </a:bodyPr>
          <a:lstStyle/>
          <a:p>
            <a:pPr>
              <a:lnSpc>
                <a:spcPct val="150000"/>
              </a:lnSpc>
            </a:pPr>
            <a:r>
              <a:rPr sz="2400" b="1" dirty="0">
                <a:solidFill>
                  <a:prstClr val="black"/>
                </a:solidFill>
                <a:latin typeface="黑体" panose="02010609060101010101" pitchFamily="49" charset="-122"/>
                <a:ea typeface="黑体" panose="02010609060101010101" pitchFamily="49" charset="-122"/>
                <a:sym typeface="Arial" panose="020B0604020202020204"/>
              </a:rPr>
              <a:t>从天津的情况看，2017年我市查处违反中央八项规定精神问题876起，其中，违纪行为发生在2017年的79起，占总量的9%。</a:t>
            </a:r>
          </a:p>
        </p:txBody>
      </p:sp>
      <p:sp>
        <p:nvSpPr>
          <p:cNvPr id="54" name="Flecha arriba 27"/>
          <p:cNvSpPr/>
          <p:nvPr/>
        </p:nvSpPr>
        <p:spPr>
          <a:xfrm rot="10800000">
            <a:off x="4819015" y="3159125"/>
            <a:ext cx="222250" cy="652145"/>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sp>
        <p:nvSpPr>
          <p:cNvPr id="63" name="矩形: 圆角 1"/>
          <p:cNvSpPr/>
          <p:nvPr/>
        </p:nvSpPr>
        <p:spPr>
          <a:xfrm>
            <a:off x="3652521" y="132080"/>
            <a:ext cx="3242550" cy="854075"/>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61" name="文本框 35"/>
          <p:cNvSpPr txBox="1"/>
          <p:nvPr/>
        </p:nvSpPr>
        <p:spPr>
          <a:xfrm>
            <a:off x="3900805" y="-28575"/>
            <a:ext cx="4748925" cy="1014730"/>
          </a:xfrm>
          <a:prstGeom prst="rect">
            <a:avLst/>
          </a:prstGeom>
          <a:noFill/>
        </p:spPr>
        <p:txBody>
          <a:bodyPr wrap="square" rtlCol="0">
            <a:spAutoFit/>
          </a:bodyPr>
          <a:lstStyle/>
          <a:p>
            <a:pPr>
              <a:lnSpc>
                <a:spcPct val="150000"/>
              </a:lnSpc>
            </a:pPr>
            <a:r>
              <a:rPr lang="zh-CN" sz="4000" b="1" dirty="0" smtClean="0">
                <a:solidFill>
                  <a:schemeClr val="bg1"/>
                </a:solidFill>
                <a:latin typeface="黑体" panose="02010609060101010101" pitchFamily="49" charset="-122"/>
                <a:ea typeface="黑体" panose="02010609060101010101" pitchFamily="49" charset="-122"/>
                <a:sym typeface="Arial" panose="020B0604020202020204"/>
              </a:rPr>
              <a:t>用</a:t>
            </a:r>
            <a:r>
              <a:rPr lang="zh-CN" sz="4000" b="1" dirty="0">
                <a:solidFill>
                  <a:schemeClr val="bg1"/>
                </a:solidFill>
                <a:latin typeface="黑体" panose="02010609060101010101" pitchFamily="49" charset="-122"/>
                <a:ea typeface="黑体" panose="02010609060101010101" pitchFamily="49" charset="-122"/>
                <a:sym typeface="Arial" panose="020B0604020202020204"/>
              </a:rPr>
              <a:t>数据说话</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500"/>
                                        <p:tgtEl>
                                          <p:spTgt spid="6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1+#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3" presetClass="entr" presetSubtype="1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linds(horizontal)">
                                      <p:cBhvr>
                                        <p:cTn id="30" dur="500"/>
                                        <p:tgtEl>
                                          <p:spTgt spid="56"/>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3"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linds(horizontal)">
                                      <p:cBhvr>
                                        <p:cTn id="48" dur="500"/>
                                        <p:tgtEl>
                                          <p:spTgt spid="57"/>
                                        </p:tgtEl>
                                      </p:cBhvr>
                                    </p:animEffect>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randombar(horizontal)">
                                      <p:cBhvr>
                                        <p:cTn id="52" dur="500"/>
                                        <p:tgtEl>
                                          <p:spTgt spid="37"/>
                                        </p:tgtEl>
                                      </p:cBhvr>
                                    </p:animEffect>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0-#ppt_w/2"/>
                                          </p:val>
                                        </p:tav>
                                        <p:tav tm="100000">
                                          <p:val>
                                            <p:strVal val="#ppt_x"/>
                                          </p:val>
                                        </p:tav>
                                      </p:tavLst>
                                    </p:anim>
                                    <p:anim calcmode="lin" valueType="num">
                                      <p:cBhvr additive="base">
                                        <p:cTn id="62" dur="500" fill="hold"/>
                                        <p:tgtEl>
                                          <p:spTgt spid="54"/>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3" presetClass="entr" presetSubtype="1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blinds(horizontal)">
                                      <p:cBhvr>
                                        <p:cTn id="66" dur="500"/>
                                        <p:tgtEl>
                                          <p:spTgt spid="58"/>
                                        </p:tgtEl>
                                      </p:cBhvr>
                                    </p:animEffect>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500" fill="hold"/>
                                        <p:tgtEl>
                                          <p:spTgt spid="50"/>
                                        </p:tgtEl>
                                        <p:attrNameLst>
                                          <p:attrName>ppt_x</p:attrName>
                                        </p:attrNameLst>
                                      </p:cBhvr>
                                      <p:tavLst>
                                        <p:tav tm="0">
                                          <p:val>
                                            <p:strVal val="1+#ppt_w/2"/>
                                          </p:val>
                                        </p:tav>
                                        <p:tav tm="100000">
                                          <p:val>
                                            <p:strVal val="#ppt_x"/>
                                          </p:val>
                                        </p:tav>
                                      </p:tavLst>
                                    </p:anim>
                                    <p:anim calcmode="lin" valueType="num">
                                      <p:cBhvr additive="base">
                                        <p:cTn id="71" dur="500" fill="hold"/>
                                        <p:tgtEl>
                                          <p:spTgt spid="5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 presetClass="entr" presetSubtype="2"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1+#ppt_w/2"/>
                                          </p:val>
                                        </p:tav>
                                        <p:tav tm="100000">
                                          <p:val>
                                            <p:strVal val="#ppt_x"/>
                                          </p:val>
                                        </p:tav>
                                      </p:tavLst>
                                    </p:anim>
                                    <p:anim calcmode="lin" valueType="num">
                                      <p:cBhvr additive="base">
                                        <p:cTn id="76" dur="500" fill="hold"/>
                                        <p:tgtEl>
                                          <p:spTgt spid="5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14" presetClass="entr" presetSubtype="1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randombar(horizontal)">
                                      <p:cBhvr>
                                        <p:cTn id="80" dur="500"/>
                                        <p:tgtEl>
                                          <p:spTgt spid="53"/>
                                        </p:tgtEl>
                                      </p:cBhvr>
                                    </p:animEffect>
                                  </p:childTnLst>
                                </p:cTn>
                              </p:par>
                            </p:childTnLst>
                          </p:cTn>
                        </p:par>
                        <p:par>
                          <p:cTn id="81" fill="hold">
                            <p:stCondLst>
                              <p:cond delay="8500"/>
                            </p:stCondLst>
                            <p:childTnLst>
                              <p:par>
                                <p:cTn id="82" presetID="2" presetClass="entr" presetSubtype="2"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1+#ppt_w/2"/>
                                          </p:val>
                                        </p:tav>
                                        <p:tav tm="100000">
                                          <p:val>
                                            <p:strVal val="#ppt_x"/>
                                          </p:val>
                                        </p:tav>
                                      </p:tavLst>
                                    </p:anim>
                                    <p:anim calcmode="lin" valueType="num">
                                      <p:cBhvr additive="base">
                                        <p:cTn id="8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8" grpId="0"/>
      <p:bldP spid="11" grpId="0"/>
      <p:bldP spid="62" grpId="0" bldLvl="0" animBg="1"/>
      <p:bldP spid="13" grpId="0" bldLvl="0" animBg="1"/>
      <p:bldP spid="14" grpId="0"/>
      <p:bldP spid="15" grpId="0" bldLvl="0" animBg="1"/>
      <p:bldP spid="37" grpId="0" bldLvl="0" animBg="1"/>
      <p:bldP spid="38" grpId="0"/>
      <p:bldP spid="50" grpId="0"/>
      <p:bldP spid="53" grpId="0" bldLvl="0" animBg="1"/>
      <p:bldP spid="52" grpId="0"/>
      <p:bldP spid="54" grpId="0" bldLvl="0" animBg="1"/>
      <p:bldP spid="63" grpId="0" bldLvl="0" animBg="1"/>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cstate="print"/>
          <a:stretch>
            <a:fillRect/>
          </a:stretch>
        </p:blipFill>
        <p:spPr>
          <a:xfrm>
            <a:off x="635" y="-8255"/>
            <a:ext cx="12192000" cy="6865620"/>
          </a:xfrm>
          <a:prstGeom prst="rect">
            <a:avLst/>
          </a:prstGeom>
        </p:spPr>
      </p:pic>
      <p:sp>
        <p:nvSpPr>
          <p:cNvPr id="8" name="文本框 35"/>
          <p:cNvSpPr txBox="1"/>
          <p:nvPr/>
        </p:nvSpPr>
        <p:spPr>
          <a:xfrm>
            <a:off x="1423773" y="1294130"/>
            <a:ext cx="9155430" cy="5078313"/>
          </a:xfrm>
          <a:prstGeom prst="rect">
            <a:avLst/>
          </a:prstGeom>
          <a:noFill/>
        </p:spPr>
        <p:txBody>
          <a:bodyPr wrap="square" rtlCol="0">
            <a:spAutoFit/>
          </a:bodyPr>
          <a:lstStyle/>
          <a:p>
            <a:pPr>
              <a:lnSpc>
                <a:spcPct val="150000"/>
              </a:lnSpc>
            </a:pPr>
            <a:r>
              <a:rPr b="1" dirty="0">
                <a:latin typeface="黑体" panose="02010609060101010101" pitchFamily="49" charset="-122"/>
                <a:ea typeface="黑体" panose="02010609060101010101" pitchFamily="49" charset="-122"/>
                <a:sym typeface="Arial" panose="020B0604020202020204"/>
              </a:rPr>
              <a:t>在吃喝方面，违反中央八项规定精神问题主要有两大类：一类是违规公款吃喝问题，一类是提供或接受超标准接待问题。（私客公待、超标准住宿、超标准用餐、超人数陪餐、吃名菜品野味等等）</a:t>
            </a:r>
          </a:p>
          <a:p>
            <a:pPr>
              <a:lnSpc>
                <a:spcPct val="150000"/>
              </a:lnSpc>
            </a:pPr>
            <a:r>
              <a:rPr b="1" dirty="0" err="1">
                <a:effectLst/>
                <a:latin typeface="微软雅黑" panose="020B0503020204020204" pitchFamily="34" charset="-122"/>
                <a:ea typeface="微软雅黑" panose="020B0503020204020204" pitchFamily="34" charset="-122"/>
                <a:sym typeface="Arial" panose="020B0604020202020204"/>
              </a:rPr>
              <a:t>隐形变异：高档酒楼转会所；矿泉水瓶装茅台；花公款变傍大款；报销上做文章</a:t>
            </a:r>
            <a:r>
              <a:rPr b="1" dirty="0" smtClean="0">
                <a:effectLst/>
                <a:latin typeface="微软雅黑" panose="020B0503020204020204" pitchFamily="34" charset="-122"/>
                <a:ea typeface="微软雅黑" panose="020B0503020204020204" pitchFamily="34" charset="-122"/>
                <a:sym typeface="Arial" panose="020B0604020202020204"/>
              </a:rPr>
              <a:t>。</a:t>
            </a:r>
            <a:endParaRPr lang="en-US" b="1" dirty="0" smtClean="0">
              <a:effectLst/>
              <a:latin typeface="微软雅黑" panose="020B0503020204020204" pitchFamily="34" charset="-122"/>
              <a:ea typeface="微软雅黑" panose="020B0503020204020204" pitchFamily="34" charset="-122"/>
              <a:sym typeface="Arial" panose="020B0604020202020204"/>
            </a:endParaRPr>
          </a:p>
          <a:p>
            <a:pPr>
              <a:lnSpc>
                <a:spcPct val="150000"/>
              </a:lnSpc>
            </a:pPr>
            <a:r>
              <a:rPr lang="zh-CN" altLang="en-US" b="1" dirty="0">
                <a:latin typeface="黑体" panose="02010609060101010101" pitchFamily="49" charset="-122"/>
                <a:ea typeface="黑体" panose="02010609060101010101" pitchFamily="49" charset="-122"/>
                <a:sym typeface="Arial" panose="020B0604020202020204"/>
              </a:rPr>
              <a:t>公款旅游问题分为两类：一类是公款国内旅游；另一类是公款出国（境）旅游。</a:t>
            </a:r>
          </a:p>
          <a:p>
            <a:pPr>
              <a:lnSpc>
                <a:spcPct val="150000"/>
              </a:lnSpc>
            </a:pPr>
            <a:r>
              <a:rPr lang="zh-CN" altLang="en-US" b="1" dirty="0">
                <a:latin typeface="微软雅黑" panose="020B0503020204020204" pitchFamily="34" charset="-122"/>
                <a:ea typeface="微软雅黑" panose="020B0503020204020204" pitchFamily="34" charset="-122"/>
                <a:sym typeface="Arial" panose="020B0604020202020204"/>
              </a:rPr>
              <a:t>隐形变异：假借名义；老板买单；</a:t>
            </a:r>
            <a:r>
              <a:rPr lang="zh-CN" altLang="en-US" b="1" dirty="0" smtClean="0">
                <a:latin typeface="微软雅黑" panose="020B0503020204020204" pitchFamily="34" charset="-122"/>
                <a:ea typeface="微软雅黑" panose="020B0503020204020204" pitchFamily="34" charset="-122"/>
                <a:sym typeface="Arial" panose="020B0604020202020204"/>
              </a:rPr>
              <a:t>打擦边球</a:t>
            </a:r>
            <a:endParaRPr lang="en-US" altLang="zh-CN" b="1" dirty="0" smtClean="0">
              <a:latin typeface="微软雅黑" panose="020B0503020204020204" pitchFamily="34" charset="-122"/>
              <a:ea typeface="微软雅黑" panose="020B0503020204020204" pitchFamily="34" charset="-122"/>
              <a:sym typeface="Arial" panose="020B0604020202020204"/>
            </a:endParaRPr>
          </a:p>
          <a:p>
            <a:pPr>
              <a:lnSpc>
                <a:spcPct val="150000"/>
              </a:lnSpc>
            </a:pPr>
            <a:r>
              <a:rPr lang="zh-CN" altLang="en-US" b="1" dirty="0">
                <a:latin typeface="黑体" panose="02010609060101010101" pitchFamily="49" charset="-122"/>
                <a:ea typeface="黑体" panose="02010609060101010101" pitchFamily="49" charset="-122"/>
                <a:sym typeface="Arial" panose="020B0604020202020204"/>
              </a:rPr>
              <a:t>公务用车是党政机关用公款购买，用于公务活动的车辆。配备公务用车的目的是为了提高公共管理和公共服务效率。在公车使用管理方面，未批先购、超标配车、摊派车费、借调换占、公车私用屡见不鲜。</a:t>
            </a:r>
          </a:p>
          <a:p>
            <a:pPr>
              <a:lnSpc>
                <a:spcPct val="150000"/>
              </a:lnSpc>
            </a:pPr>
            <a:r>
              <a:rPr lang="zh-CN" altLang="en-US" b="1" dirty="0">
                <a:latin typeface="微软雅黑" panose="020B0503020204020204" pitchFamily="34" charset="-122"/>
                <a:ea typeface="微软雅黑" panose="020B0503020204020204" pitchFamily="34" charset="-122"/>
                <a:sym typeface="Arial" panose="020B0604020202020204"/>
              </a:rPr>
              <a:t>隐形变异：长期借用；私人挂靠；违规租用；专车滥用；班车变专车；私车变公养。</a:t>
            </a:r>
          </a:p>
          <a:p>
            <a:pPr>
              <a:lnSpc>
                <a:spcPct val="150000"/>
              </a:lnSpc>
            </a:pPr>
            <a:endParaRPr lang="zh-CN" altLang="en-US" b="1" dirty="0">
              <a:latin typeface="微软雅黑" panose="020B0503020204020204" pitchFamily="34" charset="-122"/>
              <a:ea typeface="微软雅黑" panose="020B0503020204020204" pitchFamily="34" charset="-122"/>
              <a:sym typeface="Arial" panose="020B0604020202020204"/>
            </a:endParaRPr>
          </a:p>
          <a:p>
            <a:pPr>
              <a:lnSpc>
                <a:spcPct val="150000"/>
              </a:lnSpc>
            </a:pPr>
            <a:endParaRPr b="1" dirty="0" smtClean="0">
              <a:solidFill>
                <a:srgbClr val="FF0000"/>
              </a:solidFill>
              <a:effectLst/>
              <a:latin typeface="微软雅黑" panose="020B0503020204020204" pitchFamily="34" charset="-122"/>
              <a:ea typeface="微软雅黑" panose="020B0503020204020204" pitchFamily="34" charset="-122"/>
              <a:sym typeface="Arial" panose="020B0604020202020204"/>
            </a:endParaRPr>
          </a:p>
        </p:txBody>
      </p:sp>
      <p:sp>
        <p:nvSpPr>
          <p:cNvPr id="53" name="矩形: 圆角 1"/>
          <p:cNvSpPr/>
          <p:nvPr/>
        </p:nvSpPr>
        <p:spPr>
          <a:xfrm>
            <a:off x="582295" y="428625"/>
            <a:ext cx="11040110" cy="761365"/>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5" name="文本框 4"/>
          <p:cNvSpPr txBox="1"/>
          <p:nvPr/>
        </p:nvSpPr>
        <p:spPr>
          <a:xfrm>
            <a:off x="716915" y="532765"/>
            <a:ext cx="10905490" cy="553085"/>
          </a:xfrm>
          <a:prstGeom prst="rect">
            <a:avLst/>
          </a:prstGeom>
          <a:noFill/>
        </p:spPr>
        <p:txBody>
          <a:bodyPr wrap="square" rtlCol="0">
            <a:spAutoFit/>
          </a:bodyPr>
          <a:lstStyle/>
          <a:p>
            <a:pPr algn="l">
              <a:lnSpc>
                <a:spcPct val="150000"/>
              </a:lnSpc>
            </a:pPr>
            <a:r>
              <a:rPr sz="2000" b="1" dirty="0" err="1" smtClean="0">
                <a:solidFill>
                  <a:schemeClr val="bg1"/>
                </a:solidFill>
                <a:latin typeface="黑体" panose="02010609060101010101" pitchFamily="49" charset="-122"/>
                <a:ea typeface="黑体" panose="02010609060101010101" pitchFamily="49" charset="-122"/>
                <a:sym typeface="Arial" panose="020B0604020202020204"/>
              </a:rPr>
              <a:t>隐身变异</a:t>
            </a:r>
            <a:r>
              <a:rPr sz="2000" b="1" dirty="0" err="1">
                <a:solidFill>
                  <a:schemeClr val="bg1"/>
                </a:solidFill>
                <a:latin typeface="黑体" panose="02010609060101010101" pitchFamily="49" charset="-122"/>
                <a:ea typeface="黑体" panose="02010609060101010101" pitchFamily="49" charset="-122"/>
                <a:sym typeface="Arial" panose="020B0604020202020204"/>
              </a:rPr>
              <a:t>、花样翻新、改头换面、潜入地下是当前违反中央八项规定精神的新动向新表现</a:t>
            </a:r>
            <a:endParaRPr sz="2000" b="1" dirty="0">
              <a:solidFill>
                <a:schemeClr val="bg1"/>
              </a:solidFill>
              <a:latin typeface="黑体" panose="02010609060101010101" pitchFamily="49" charset="-122"/>
              <a:ea typeface="黑体" panose="02010609060101010101" pitchFamily="49" charset="-122"/>
              <a:sym typeface="Arial" panose="020B0604020202020204"/>
            </a:endParaRPr>
          </a:p>
        </p:txBody>
      </p:sp>
    </p:spTree>
    <p:extLst>
      <p:ext uri="{BB962C8B-B14F-4D97-AF65-F5344CB8AC3E}">
        <p14:creationId xmlns:p14="http://schemas.microsoft.com/office/powerpoint/2010/main" xmlns="" val="2966587677"/>
      </p:ext>
    </p:extLst>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 grpId="0" bldLvl="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cstate="print"/>
          <a:stretch>
            <a:fillRect/>
          </a:stretch>
        </p:blipFill>
        <p:spPr>
          <a:xfrm>
            <a:off x="635" y="-8255"/>
            <a:ext cx="12192000" cy="6865620"/>
          </a:xfrm>
          <a:prstGeom prst="rect">
            <a:avLst/>
          </a:prstGeom>
        </p:spPr>
      </p:pic>
      <p:sp>
        <p:nvSpPr>
          <p:cNvPr id="8" name="文本框 35"/>
          <p:cNvSpPr txBox="1"/>
          <p:nvPr/>
        </p:nvSpPr>
        <p:spPr>
          <a:xfrm>
            <a:off x="1513183" y="1370514"/>
            <a:ext cx="9165164" cy="4154170"/>
          </a:xfrm>
          <a:prstGeom prst="rect">
            <a:avLst/>
          </a:prstGeom>
          <a:noFill/>
        </p:spPr>
        <p:txBody>
          <a:bodyPr wrap="square" rtlCol="0">
            <a:spAutoFit/>
          </a:bodyPr>
          <a:lstStyle/>
          <a:p>
            <a:pPr>
              <a:lnSpc>
                <a:spcPct val="150000"/>
              </a:lnSpc>
            </a:pPr>
            <a:r>
              <a:rPr b="1" dirty="0">
                <a:solidFill>
                  <a:prstClr val="black"/>
                </a:solidFill>
                <a:latin typeface="黑体" panose="02010609060101010101" pitchFamily="49" charset="-122"/>
                <a:ea typeface="黑体" panose="02010609060101010101" pitchFamily="49" charset="-122"/>
                <a:sym typeface="Arial" panose="020B0604020202020204"/>
              </a:rPr>
              <a:t>“婚丧喜庆事宜”除了包括结婚丧礼外，还包括父母、配偶、子女过生日、子女上大学、乔迁新居等各种与亲朋好友共同庆祝的事宜。</a:t>
            </a:r>
          </a:p>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“大办”</a:t>
            </a:r>
            <a:r>
              <a:rPr b="1" dirty="0">
                <a:solidFill>
                  <a:prstClr val="black"/>
                </a:solidFill>
                <a:latin typeface="黑体" panose="02010609060101010101" pitchFamily="49" charset="-122"/>
                <a:ea typeface="黑体" panose="02010609060101010101" pitchFamily="49" charset="-122"/>
                <a:sym typeface="Arial" panose="020B0604020202020204"/>
              </a:rPr>
              <a:t>——是指大大超过了当地一般群众举办类似事宜的规模或消费标准。</a:t>
            </a:r>
          </a:p>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“造成不良影响”</a:t>
            </a:r>
            <a:r>
              <a:rPr b="1" dirty="0">
                <a:solidFill>
                  <a:prstClr val="black"/>
                </a:solidFill>
                <a:latin typeface="黑体" panose="02010609060101010101" pitchFamily="49" charset="-122"/>
                <a:ea typeface="黑体" panose="02010609060101010101" pitchFamily="49" charset="-122"/>
                <a:sym typeface="Arial" panose="020B0604020202020204"/>
              </a:rPr>
              <a:t>——是指在群众中或社会上造成负面影响，损害党员领导干部的形象。</a:t>
            </a:r>
          </a:p>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“借机敛财”</a:t>
            </a:r>
            <a:r>
              <a:rPr b="1" dirty="0">
                <a:solidFill>
                  <a:prstClr val="black"/>
                </a:solidFill>
                <a:latin typeface="黑体" panose="02010609060101010101" pitchFamily="49" charset="-122"/>
                <a:ea typeface="黑体" panose="02010609060101010101" pitchFamily="49" charset="-122"/>
                <a:sym typeface="Arial" panose="020B0604020202020204"/>
              </a:rPr>
              <a:t>——是指借办理婚丧喜庆事宜，收受各种名义的礼金、红包、贵重礼品等物质性利益。</a:t>
            </a:r>
          </a:p>
          <a:p>
            <a:pPr>
              <a:lnSpc>
                <a:spcPct val="150000"/>
              </a:lnSpc>
            </a:pPr>
            <a:r>
              <a:rPr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a:rPr>
              <a:t>隐形变异：分批办；委托办；错开办；告知办；不办酒席只收礼</a:t>
            </a:r>
          </a:p>
        </p:txBody>
      </p:sp>
    </p:spTree>
    <p:extLst>
      <p:ext uri="{BB962C8B-B14F-4D97-AF65-F5344CB8AC3E}">
        <p14:creationId xmlns:p14="http://schemas.microsoft.com/office/powerpoint/2010/main" xmlns="" val="2501844374"/>
      </p:ext>
    </p:extLst>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553123" y="377651"/>
            <a:ext cx="3052483" cy="598986"/>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704528" y="377954"/>
            <a:ext cx="2748828"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1】山头主义</a:t>
            </a:r>
            <a:endParaRPr lang="zh-CN" altLang="en-US" sz="2000" b="1" dirty="0">
              <a:solidFill>
                <a:prstClr val="white"/>
              </a:solidFill>
              <a:latin typeface="Arial" panose="020B0604020202020204"/>
              <a:ea typeface="微软雅黑" panose="020B0503020204020204" pitchFamily="34" charset="-122"/>
              <a:sym typeface="Arial" panose="020B0604020202020204"/>
            </a:endParaRPr>
          </a:p>
        </p:txBody>
      </p:sp>
      <p:sp>
        <p:nvSpPr>
          <p:cNvPr id="10" name="矩形: 圆角 1"/>
          <p:cNvSpPr/>
          <p:nvPr/>
        </p:nvSpPr>
        <p:spPr>
          <a:xfrm>
            <a:off x="698500" y="1257935"/>
            <a:ext cx="11022965" cy="125476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791845" y="1285875"/>
            <a:ext cx="10866755" cy="1198880"/>
          </a:xfrm>
          <a:prstGeom prst="rect">
            <a:avLst/>
          </a:prstGeom>
          <a:noFill/>
        </p:spPr>
        <p:txBody>
          <a:bodyPr wrap="square" rtlCol="0">
            <a:spAutoFit/>
          </a:bodyPr>
          <a:lstStyle/>
          <a:p>
            <a:pPr>
              <a:lnSpc>
                <a:spcPct val="150000"/>
              </a:lnSpc>
            </a:pPr>
            <a:r>
              <a:rPr sz="2400" b="1" dirty="0">
                <a:solidFill>
                  <a:prstClr val="black"/>
                </a:solidFill>
                <a:latin typeface="黑体" panose="02010609060101010101" pitchFamily="49" charset="-122"/>
                <a:ea typeface="黑体" panose="02010609060101010101" pitchFamily="49" charset="-122"/>
                <a:sym typeface="Arial" panose="020B0604020202020204"/>
              </a:rPr>
              <a:t>“党员领导干部在本人主政的地方或者分管的部门自行其是，搞山头主义，拒不执行党中央确定的大政方针，甚至背着党中央另搞一套的”</a:t>
            </a:r>
          </a:p>
        </p:txBody>
      </p:sp>
      <p:pic>
        <p:nvPicPr>
          <p:cNvPr id="7" name="图片 6" descr="微信图片_20180919085707"/>
          <p:cNvPicPr>
            <a:picLocks noChangeAspect="1"/>
          </p:cNvPicPr>
          <p:nvPr/>
        </p:nvPicPr>
        <p:blipFill>
          <a:blip r:embed="rId5" cstate="print"/>
          <a:stretch>
            <a:fillRect/>
          </a:stretch>
        </p:blipFill>
        <p:spPr>
          <a:xfrm>
            <a:off x="1302385" y="2764790"/>
            <a:ext cx="3589020" cy="2535555"/>
          </a:xfrm>
          <a:prstGeom prst="rect">
            <a:avLst/>
          </a:prstGeom>
        </p:spPr>
      </p:pic>
      <p:sp>
        <p:nvSpPr>
          <p:cNvPr id="9" name="文本框 35"/>
          <p:cNvSpPr txBox="1"/>
          <p:nvPr/>
        </p:nvSpPr>
        <p:spPr>
          <a:xfrm>
            <a:off x="6186805" y="3139026"/>
            <a:ext cx="5370881" cy="1938992"/>
          </a:xfrm>
          <a:prstGeom prst="rect">
            <a:avLst/>
          </a:prstGeom>
          <a:noFill/>
        </p:spPr>
        <p:txBody>
          <a:bodyPr wrap="square" rtlCol="0">
            <a:spAutoFit/>
          </a:bodyPr>
          <a:lstStyle/>
          <a:p>
            <a:pPr>
              <a:lnSpc>
                <a:spcPct val="150000"/>
              </a:lnSpc>
            </a:pPr>
            <a:r>
              <a:rPr lang="zh-CN" altLang="en-US"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山头主义</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、拉帮结派是表象，利益交换是目的，危害党的团结统一是本质，把党内同志关系搞成人身依附关系。新条例明确严惩山头主义，是为了正本清源，维护党的集中统一。</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2000"/>
                                        <p:tgtEl>
                                          <p:spTgt spid="7"/>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12" cstate="print"/>
          <a:stretch>
            <a:fillRect/>
          </a:stretch>
        </p:blipFill>
        <p:spPr>
          <a:xfrm>
            <a:off x="0" y="-3810"/>
            <a:ext cx="12192000" cy="6865620"/>
          </a:xfrm>
          <a:prstGeom prst="rect">
            <a:avLst/>
          </a:prstGeom>
        </p:spPr>
      </p:pic>
      <p:sp>
        <p:nvSpPr>
          <p:cNvPr id="4" name="矩形 3"/>
          <p:cNvSpPr/>
          <p:nvPr>
            <p:custDataLst>
              <p:tags r:id="rId1"/>
            </p:custDataLst>
          </p:nvPr>
        </p:nvSpPr>
        <p:spPr>
          <a:xfrm>
            <a:off x="1189355" y="1576070"/>
            <a:ext cx="3902710" cy="33991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 name="矩形 5"/>
          <p:cNvSpPr/>
          <p:nvPr>
            <p:custDataLst>
              <p:tags r:id="rId2"/>
            </p:custDataLst>
          </p:nvPr>
        </p:nvSpPr>
        <p:spPr>
          <a:xfrm>
            <a:off x="1529715" y="1945005"/>
            <a:ext cx="3136265" cy="268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0000"/>
              </a:solidFill>
            </a:endParaRPr>
          </a:p>
        </p:txBody>
      </p:sp>
      <p:cxnSp>
        <p:nvCxnSpPr>
          <p:cNvPr id="7" name="直接连接符 6"/>
          <p:cNvCxnSpPr/>
          <p:nvPr>
            <p:custDataLst>
              <p:tags r:id="rId3"/>
            </p:custDataLst>
          </p:nvPr>
        </p:nvCxnSpPr>
        <p:spPr>
          <a:xfrm flipV="1">
            <a:off x="6742333" y="644784"/>
            <a:ext cx="0" cy="12289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4"/>
            </p:custDataLst>
          </p:nvPr>
        </p:nvCxnSpPr>
        <p:spPr>
          <a:xfrm flipV="1">
            <a:off x="6742333" y="2661201"/>
            <a:ext cx="0" cy="12289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201" name="文本框 12"/>
          <p:cNvSpPr txBox="1"/>
          <p:nvPr>
            <p:custDataLst>
              <p:tags r:id="rId5"/>
            </p:custDataLst>
          </p:nvPr>
        </p:nvSpPr>
        <p:spPr>
          <a:xfrm>
            <a:off x="5345430" y="932815"/>
            <a:ext cx="1397000" cy="652780"/>
          </a:xfrm>
          <a:prstGeom prst="rect">
            <a:avLst/>
          </a:prstGeom>
          <a:noFill/>
          <a:ln w="9525">
            <a:noFill/>
          </a:ln>
        </p:spPr>
        <p:txBody>
          <a:bodyPr wrap="square" anchor="b"/>
          <a:lstStyle/>
          <a:p>
            <a:r>
              <a:rPr lang="en-US" altLang="zh-CN" sz="2800" b="1" dirty="0">
                <a:solidFill>
                  <a:schemeClr val="tx1"/>
                </a:solidFill>
                <a:latin typeface="Arial" panose="020B0604020202020204" pitchFamily="34" charset="0"/>
                <a:ea typeface="微软雅黑" panose="020B0503020204020204" pitchFamily="34" charset="-122"/>
              </a:rPr>
              <a:t>误区一</a:t>
            </a:r>
          </a:p>
        </p:txBody>
      </p:sp>
      <p:cxnSp>
        <p:nvCxnSpPr>
          <p:cNvPr id="9" name="直接连接符 8"/>
          <p:cNvCxnSpPr/>
          <p:nvPr>
            <p:custDataLst>
              <p:tags r:id="rId6"/>
            </p:custDataLst>
          </p:nvPr>
        </p:nvCxnSpPr>
        <p:spPr>
          <a:xfrm flipV="1">
            <a:off x="6751332" y="4654780"/>
            <a:ext cx="0" cy="12289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7"/>
            </p:custDataLst>
          </p:nvPr>
        </p:nvSpPr>
        <p:spPr>
          <a:xfrm>
            <a:off x="5345430" y="2949575"/>
            <a:ext cx="1397000" cy="652780"/>
          </a:xfrm>
          <a:prstGeom prst="rect">
            <a:avLst/>
          </a:prstGeom>
          <a:noFill/>
          <a:ln w="9525">
            <a:noFill/>
          </a:ln>
        </p:spPr>
        <p:txBody>
          <a:bodyPr wrap="square" anchor="b"/>
          <a:lstStyle/>
          <a:p>
            <a:r>
              <a:rPr lang="en-US" altLang="zh-CN" sz="2800" b="1" dirty="0">
                <a:solidFill>
                  <a:schemeClr val="tx1"/>
                </a:solidFill>
                <a:latin typeface="Arial" panose="020B0604020202020204" pitchFamily="34" charset="0"/>
                <a:ea typeface="微软雅黑" panose="020B0503020204020204" pitchFamily="34" charset="-122"/>
              </a:rPr>
              <a:t>误区</a:t>
            </a:r>
            <a:r>
              <a:rPr lang="zh-CN" altLang="en-US" sz="2800" b="1" dirty="0">
                <a:solidFill>
                  <a:schemeClr val="tx1"/>
                </a:solidFill>
                <a:latin typeface="Arial" panose="020B0604020202020204" pitchFamily="34" charset="0"/>
                <a:ea typeface="微软雅黑" panose="020B0503020204020204" pitchFamily="34" charset="-122"/>
              </a:rPr>
              <a:t>二</a:t>
            </a:r>
          </a:p>
        </p:txBody>
      </p:sp>
      <p:sp>
        <p:nvSpPr>
          <p:cNvPr id="16" name="文本框 15"/>
          <p:cNvSpPr txBox="1"/>
          <p:nvPr>
            <p:custDataLst>
              <p:tags r:id="rId8"/>
            </p:custDataLst>
          </p:nvPr>
        </p:nvSpPr>
        <p:spPr>
          <a:xfrm>
            <a:off x="5345430" y="4765040"/>
            <a:ext cx="1691005" cy="652780"/>
          </a:xfrm>
          <a:prstGeom prst="rect">
            <a:avLst/>
          </a:prstGeom>
          <a:noFill/>
          <a:ln w="9525">
            <a:noFill/>
          </a:ln>
        </p:spPr>
        <p:txBody>
          <a:bodyPr wrap="square" anchor="b"/>
          <a:lstStyle/>
          <a:p>
            <a:r>
              <a:rPr lang="en-US" altLang="zh-CN" sz="2800" b="1" dirty="0">
                <a:solidFill>
                  <a:schemeClr val="tx1"/>
                </a:solidFill>
                <a:latin typeface="Arial" panose="020B0604020202020204" pitchFamily="34" charset="0"/>
                <a:ea typeface="微软雅黑" panose="020B0503020204020204" pitchFamily="34" charset="-122"/>
              </a:rPr>
              <a:t>误区</a:t>
            </a:r>
            <a:r>
              <a:rPr lang="zh-CN" altLang="en-US" sz="2800" b="1" dirty="0">
                <a:solidFill>
                  <a:schemeClr val="tx1"/>
                </a:solidFill>
                <a:latin typeface="Arial" panose="020B0604020202020204" pitchFamily="34" charset="0"/>
                <a:ea typeface="微软雅黑" panose="020B0503020204020204" pitchFamily="34" charset="-122"/>
              </a:rPr>
              <a:t>三</a:t>
            </a:r>
          </a:p>
        </p:txBody>
      </p:sp>
      <p:sp>
        <p:nvSpPr>
          <p:cNvPr id="18" name="文本框 17"/>
          <p:cNvSpPr txBox="1"/>
          <p:nvPr/>
        </p:nvSpPr>
        <p:spPr>
          <a:xfrm>
            <a:off x="1711325" y="2012315"/>
            <a:ext cx="2859405" cy="2553335"/>
          </a:xfrm>
          <a:prstGeom prst="rect">
            <a:avLst/>
          </a:prstGeom>
          <a:noFill/>
        </p:spPr>
        <p:txBody>
          <a:bodyPr wrap="square" rtlCol="0">
            <a:spAutoFit/>
          </a:bodyPr>
          <a:lstStyle/>
          <a:p>
            <a:r>
              <a:rPr lang="zh-CN" altLang="en-US" sz="3200" b="1" dirty="0" smtClean="0"/>
              <a:t>三</a:t>
            </a:r>
            <a:r>
              <a:rPr lang="zh-CN" altLang="en-US" sz="3200" b="1" dirty="0"/>
              <a:t>大心理误区是党员干部不收手、不收敛顶风违纪的根源所在</a:t>
            </a:r>
          </a:p>
        </p:txBody>
      </p:sp>
      <p:sp>
        <p:nvSpPr>
          <p:cNvPr id="22" name="Rectangle 32"/>
          <p:cNvSpPr/>
          <p:nvPr/>
        </p:nvSpPr>
        <p:spPr>
          <a:xfrm>
            <a:off x="7104380" y="644525"/>
            <a:ext cx="2571115" cy="1228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l">
              <a:defRPr/>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不知所禁的无畏心理——有的领导干部对纪律和规矩无所畏惧，毫无戒备之心，有令不行，有禁不止。</a:t>
            </a:r>
            <a:endParaRPr lang="zh-CN" altLang="en-US" sz="16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3" name="Rectangle 32"/>
          <p:cNvSpPr/>
          <p:nvPr/>
        </p:nvSpPr>
        <p:spPr>
          <a:xfrm>
            <a:off x="7104380" y="2673985"/>
            <a:ext cx="2571115" cy="1228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l">
              <a:defRPr/>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为“情”所困的退让心理——有的领导干部盛情难却，在退让间使本不牢固的纪律防线被轻易突破。</a:t>
            </a:r>
            <a:endParaRPr lang="zh-CN" altLang="en-US" sz="16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4" name="Rectangle 32"/>
          <p:cNvSpPr/>
          <p:nvPr/>
        </p:nvSpPr>
        <p:spPr>
          <a:xfrm>
            <a:off x="7104380" y="4632325"/>
            <a:ext cx="3789045" cy="1228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l">
              <a:defRPr/>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查不到我的侥幸心理——从部分通报看，有些违纪者虽意识到“风声紧”，但在未被查处前，总抱有“查不到我头上”的侥幸心理。这种侥幸，有的出于对自己隐秘手段的盲目自信。</a:t>
            </a:r>
            <a:endParaRPr lang="zh-CN" altLang="en-US" sz="16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2000"/>
                                        <p:tgtEl>
                                          <p:spTgt spid="18"/>
                                        </p:tgtEl>
                                      </p:cBhvr>
                                    </p:animEffect>
                                  </p:childTnLst>
                                </p:cTn>
                              </p:par>
                            </p:childTnLst>
                          </p:cTn>
                        </p:par>
                        <p:par>
                          <p:cTn id="14" fill="hold">
                            <p:stCondLst>
                              <p:cond delay="2000"/>
                            </p:stCondLst>
                            <p:childTnLst>
                              <p:par>
                                <p:cTn id="15" presetID="2" presetClass="entr" presetSubtype="8" fill="hold" grpId="1" nodeType="afterEffect">
                                  <p:stCondLst>
                                    <p:cond delay="0"/>
                                  </p:stCondLst>
                                  <p:childTnLst>
                                    <p:set>
                                      <p:cBhvr>
                                        <p:cTn id="16" dur="1" fill="hold">
                                          <p:stCondLst>
                                            <p:cond delay="0"/>
                                          </p:stCondLst>
                                        </p:cTn>
                                        <p:tgtEl>
                                          <p:spTgt spid="8201"/>
                                        </p:tgtEl>
                                        <p:attrNameLst>
                                          <p:attrName>style.visibility</p:attrName>
                                        </p:attrNameLst>
                                      </p:cBhvr>
                                      <p:to>
                                        <p:strVal val="visible"/>
                                      </p:to>
                                    </p:set>
                                    <p:anim calcmode="lin" valueType="num">
                                      <p:cBhvr additive="base">
                                        <p:cTn id="17" dur="500" fill="hold"/>
                                        <p:tgtEl>
                                          <p:spTgt spid="8201"/>
                                        </p:tgtEl>
                                        <p:attrNameLst>
                                          <p:attrName>ppt_x</p:attrName>
                                        </p:attrNameLst>
                                      </p:cBhvr>
                                      <p:tavLst>
                                        <p:tav tm="0">
                                          <p:val>
                                            <p:strVal val="0-#ppt_w/2"/>
                                          </p:val>
                                        </p:tav>
                                        <p:tav tm="100000">
                                          <p:val>
                                            <p:strVal val="#ppt_x"/>
                                          </p:val>
                                        </p:tav>
                                      </p:tavLst>
                                    </p:anim>
                                    <p:anim calcmode="lin" valueType="num">
                                      <p:cBhvr additive="base">
                                        <p:cTn id="18" dur="500" fill="hold"/>
                                        <p:tgtEl>
                                          <p:spTgt spid="820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3"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par>
                          <p:cTn id="23" fill="hold">
                            <p:stCondLst>
                              <p:cond delay="3000"/>
                            </p:stCondLst>
                            <p:childTnLst>
                              <p:par>
                                <p:cTn id="24" presetID="3" presetClass="entr" presetSubtype="1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3"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par>
                          <p:cTn id="40" fill="hold">
                            <p:stCondLst>
                              <p:cond delay="5000"/>
                            </p:stCondLst>
                            <p:childTnLst>
                              <p:par>
                                <p:cTn id="41" presetID="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par>
                          <p:cTn id="49" fill="hold">
                            <p:stCondLst>
                              <p:cond delay="6000"/>
                            </p:stCondLst>
                            <p:childTnLst>
                              <p:par>
                                <p:cTn id="50" presetID="3" presetClass="entr" presetSubtype="1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201" grpId="1"/>
      <p:bldP spid="13" grpId="0"/>
      <p:bldP spid="16" grpId="0"/>
      <p:bldP spid="18" grpId="0"/>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7620" y="-81915"/>
            <a:ext cx="12176760" cy="6924040"/>
          </a:xfrm>
          <a:prstGeom prst="rect">
            <a:avLst/>
          </a:prstGeom>
        </p:spPr>
      </p:pic>
      <p:sp>
        <p:nvSpPr>
          <p:cNvPr id="2" name="矩形: 圆角 1"/>
          <p:cNvSpPr/>
          <p:nvPr/>
        </p:nvSpPr>
        <p:spPr>
          <a:xfrm>
            <a:off x="1713865" y="1139825"/>
            <a:ext cx="8763635" cy="49974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2012315" y="1139825"/>
            <a:ext cx="816673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向形式主义、官僚主义开刀问斩，推动作风建设向纵深发展</a:t>
            </a:r>
          </a:p>
        </p:txBody>
      </p:sp>
      <p:sp>
        <p:nvSpPr>
          <p:cNvPr id="17" name="矩形: 圆角 16"/>
          <p:cNvSpPr/>
          <p:nvPr/>
        </p:nvSpPr>
        <p:spPr>
          <a:xfrm>
            <a:off x="5220289" y="385968"/>
            <a:ext cx="1750151" cy="52213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a:ea typeface="微软雅黑" panose="020B0503020204020204" pitchFamily="34" charset="-122"/>
                <a:sym typeface="Arial" panose="020B0604020202020204"/>
              </a:rPr>
              <a:t>第二个方面</a:t>
            </a:r>
          </a:p>
        </p:txBody>
      </p:sp>
      <p:sp>
        <p:nvSpPr>
          <p:cNvPr id="13" name="Freeform 22"/>
          <p:cNvSpPr/>
          <p:nvPr/>
        </p:nvSpPr>
        <p:spPr bwMode="auto">
          <a:xfrm>
            <a:off x="1022350" y="2011045"/>
            <a:ext cx="2435860" cy="3242945"/>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ltLang="zh-CN" dirty="0"/>
          </a:p>
          <a:p>
            <a:r>
              <a:rPr lang="zh-CN" altLang="zh-CN" sz="1600" b="1" dirty="0"/>
              <a:t>2017年12月25日至26日，中共中央政治局召开民主生活会，习近平总书记在会上强调：形式主义、官僚主义同我们党的性质宗旨和优良作风格格不入，是我们党的大敌、人民的大敌。</a:t>
            </a:r>
          </a:p>
        </p:txBody>
      </p:sp>
      <p:sp>
        <p:nvSpPr>
          <p:cNvPr id="4" name="Freeform 22"/>
          <p:cNvSpPr/>
          <p:nvPr/>
        </p:nvSpPr>
        <p:spPr bwMode="auto">
          <a:xfrm>
            <a:off x="3938905" y="2011045"/>
            <a:ext cx="3778885" cy="347345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1600" b="1" dirty="0"/>
              <a:t>习近平总书记就新华社《形式主义、官僚主义新表现值得警惕》一文又作出重要指示，指出：“看似新表现，实则老问题，再次表明四风问题具有顽固性、反复性。纠正四风不能止步，作风建设永远在路上。” 这充分表明了以习近平同志为核心的党中央持之以恒正风肃纪的鲜明态度和坚如磐石的决心，像一声断喝，似一记响鼓，是一次再动员，为精准打击形式主义、官僚主义，进一步深化作风建设树立了风向标。</a:t>
            </a:r>
          </a:p>
        </p:txBody>
      </p:sp>
      <p:pic>
        <p:nvPicPr>
          <p:cNvPr id="6" name="图片 5" descr="t01f027b9c46d41a989"/>
          <p:cNvPicPr>
            <a:picLocks noChangeAspect="1"/>
          </p:cNvPicPr>
          <p:nvPr/>
        </p:nvPicPr>
        <p:blipFill>
          <a:blip r:embed="rId5" cstate="print"/>
          <a:stretch>
            <a:fillRect/>
          </a:stretch>
        </p:blipFill>
        <p:spPr>
          <a:xfrm>
            <a:off x="8167370" y="2249805"/>
            <a:ext cx="3605530" cy="27654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7" grpId="0" bldLvl="0" animBg="1"/>
      <p:bldP spid="13" grpId="0" bldLvl="0" animBg="1"/>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22860" y="8890"/>
            <a:ext cx="12146594" cy="6840051"/>
          </a:xfrm>
          <a:prstGeom prst="rect">
            <a:avLst/>
          </a:prstGeom>
        </p:spPr>
      </p:pic>
      <p:sp>
        <p:nvSpPr>
          <p:cNvPr id="4" name="Freeform 22"/>
          <p:cNvSpPr/>
          <p:nvPr/>
        </p:nvSpPr>
        <p:spPr bwMode="auto">
          <a:xfrm>
            <a:off x="3324860" y="1758315"/>
            <a:ext cx="5974715" cy="715645"/>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r>
              <a:rPr lang="en-US" altLang="zh-CN" sz="2400" b="1" dirty="0"/>
              <a:t> </a:t>
            </a:r>
            <a:r>
              <a:rPr lang="zh-CN" altLang="zh-CN" sz="2400" b="1" dirty="0"/>
              <a:t>天津市纪委向以下10种表现形式开刀问斩</a:t>
            </a:r>
          </a:p>
        </p:txBody>
      </p:sp>
      <p:sp>
        <p:nvSpPr>
          <p:cNvPr id="47" name="Rectángulo 10"/>
          <p:cNvSpPr/>
          <p:nvPr/>
        </p:nvSpPr>
        <p:spPr>
          <a:xfrm>
            <a:off x="1518920" y="3118485"/>
            <a:ext cx="688340"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调研现场成秀场</a:t>
            </a:r>
          </a:p>
        </p:txBody>
      </p:sp>
      <p:grpSp>
        <p:nvGrpSpPr>
          <p:cNvPr id="2" name="组合 1"/>
          <p:cNvGrpSpPr/>
          <p:nvPr/>
        </p:nvGrpSpPr>
        <p:grpSpPr>
          <a:xfrm>
            <a:off x="1781810" y="2473960"/>
            <a:ext cx="9210675" cy="643890"/>
            <a:chOff x="2806" y="3896"/>
            <a:chExt cx="14505" cy="1014"/>
          </a:xfrm>
        </p:grpSpPr>
        <p:grpSp>
          <p:nvGrpSpPr>
            <p:cNvPr id="33" name="组合 32"/>
            <p:cNvGrpSpPr/>
            <p:nvPr/>
          </p:nvGrpSpPr>
          <p:grpSpPr>
            <a:xfrm>
              <a:off x="2806" y="3896"/>
              <a:ext cx="14504" cy="1014"/>
              <a:chOff x="2806" y="3896"/>
              <a:chExt cx="14504" cy="1014"/>
            </a:xfrm>
          </p:grpSpPr>
          <p:cxnSp>
            <p:nvCxnSpPr>
              <p:cNvPr id="22" name="直接连接符 21"/>
              <p:cNvCxnSpPr/>
              <p:nvPr/>
            </p:nvCxnSpPr>
            <p:spPr>
              <a:xfrm>
                <a:off x="9703" y="3896"/>
                <a:ext cx="3" cy="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06" y="4382"/>
                <a:ext cx="145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809" y="4382"/>
                <a:ext cx="3" cy="5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a:off x="17309" y="4382"/>
              <a:ext cx="2" cy="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ángulo 10"/>
          <p:cNvSpPr/>
          <p:nvPr/>
        </p:nvSpPr>
        <p:spPr>
          <a:xfrm>
            <a:off x="2633345" y="3118485"/>
            <a:ext cx="690880"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门好进、脸好看、就是事难办</a:t>
            </a:r>
          </a:p>
        </p:txBody>
      </p:sp>
      <p:sp>
        <p:nvSpPr>
          <p:cNvPr id="7" name="Rectángulo 10"/>
          <p:cNvSpPr/>
          <p:nvPr/>
        </p:nvSpPr>
        <p:spPr>
          <a:xfrm>
            <a:off x="3780790" y="3118485"/>
            <a:ext cx="584200"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不怕群众不满意，就怕领导不注意</a:t>
            </a:r>
          </a:p>
        </p:txBody>
      </p:sp>
      <p:sp>
        <p:nvSpPr>
          <p:cNvPr id="8" name="Rectángulo 10"/>
          <p:cNvSpPr/>
          <p:nvPr/>
        </p:nvSpPr>
        <p:spPr>
          <a:xfrm>
            <a:off x="4836795" y="3118485"/>
            <a:ext cx="625475"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用会议落实会议</a:t>
            </a:r>
          </a:p>
        </p:txBody>
      </p:sp>
      <p:sp>
        <p:nvSpPr>
          <p:cNvPr id="27" name="Rectángulo 10"/>
          <p:cNvSpPr/>
          <p:nvPr/>
        </p:nvSpPr>
        <p:spPr>
          <a:xfrm>
            <a:off x="5830570" y="3118485"/>
            <a:ext cx="688975"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写材料、制文件机械照抄，出台制度、决策依葫芦画瓢</a:t>
            </a:r>
          </a:p>
        </p:txBody>
      </p:sp>
      <p:sp>
        <p:nvSpPr>
          <p:cNvPr id="28" name="Rectángulo 10"/>
          <p:cNvSpPr/>
          <p:nvPr/>
        </p:nvSpPr>
        <p:spPr>
          <a:xfrm>
            <a:off x="9775190" y="3118485"/>
            <a:ext cx="677545"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知情不报，听之任之，态度漠然</a:t>
            </a:r>
          </a:p>
        </p:txBody>
      </p:sp>
      <p:sp>
        <p:nvSpPr>
          <p:cNvPr id="29" name="Rectángulo 10"/>
          <p:cNvSpPr/>
          <p:nvPr/>
        </p:nvSpPr>
        <p:spPr>
          <a:xfrm>
            <a:off x="8834755" y="3118485"/>
            <a:ext cx="667385"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将责任下移，履责变推责</a:t>
            </a:r>
          </a:p>
        </p:txBody>
      </p:sp>
      <p:sp>
        <p:nvSpPr>
          <p:cNvPr id="30" name="Rectángulo 10"/>
          <p:cNvSpPr/>
          <p:nvPr/>
        </p:nvSpPr>
        <p:spPr>
          <a:xfrm>
            <a:off x="7835900" y="3118485"/>
            <a:ext cx="640715"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搞材料出政绩</a:t>
            </a:r>
          </a:p>
        </p:txBody>
      </p:sp>
      <p:sp>
        <p:nvSpPr>
          <p:cNvPr id="31" name="Rectángulo 10"/>
          <p:cNvSpPr/>
          <p:nvPr/>
        </p:nvSpPr>
        <p:spPr>
          <a:xfrm>
            <a:off x="6819900" y="3118485"/>
            <a:ext cx="657860"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办事拖沓敷衍，懒政庸政怠政，把责任往上推</a:t>
            </a:r>
          </a:p>
        </p:txBody>
      </p:sp>
      <p:sp>
        <p:nvSpPr>
          <p:cNvPr id="32" name="Rectángulo 10"/>
          <p:cNvSpPr/>
          <p:nvPr/>
        </p:nvSpPr>
        <p:spPr>
          <a:xfrm>
            <a:off x="10726420" y="3118485"/>
            <a:ext cx="625475" cy="1653540"/>
          </a:xfrm>
          <a:prstGeom prst="rect">
            <a:avLst/>
          </a:prstGeom>
          <a:solidFill>
            <a:schemeClr val="accent4">
              <a:lumMod val="40000"/>
              <a:lumOff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zh-CN" altLang="zh-CN" sz="1400" b="1" dirty="0">
                <a:solidFill>
                  <a:schemeClr val="tx1"/>
                </a:solidFill>
              </a:rPr>
              <a:t>说一套做一套，台上台下两个样</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linds(horizontal)">
                                      <p:cBhvr>
                                        <p:cTn id="43" dur="500"/>
                                        <p:tgtEl>
                                          <p:spTgt spid="29"/>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linds(horizontal)">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7" grpId="0" bldLvl="0" animBg="1"/>
      <p:bldP spid="6" grpId="0" bldLvl="0" animBg="1"/>
      <p:bldP spid="7" grpId="0" bldLvl="0" animBg="1"/>
      <p:bldP spid="8" grpId="0" bldLvl="0" animBg="1"/>
      <p:bldP spid="27" grpId="0" bldLvl="0" animBg="1"/>
      <p:bldP spid="28" grpId="0" bldLvl="0" animBg="1"/>
      <p:bldP spid="29" grpId="0" bldLvl="0" animBg="1"/>
      <p:bldP spid="30" grpId="0" bldLvl="0" animBg="1"/>
      <p:bldP spid="31" grpId="0" bldLvl="0" animBg="1"/>
      <p:bldP spid="3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985" y="-59690"/>
            <a:ext cx="12176760" cy="6924040"/>
          </a:xfrm>
          <a:prstGeom prst="rect">
            <a:avLst/>
          </a:prstGeom>
        </p:spPr>
      </p:pic>
      <p:sp>
        <p:nvSpPr>
          <p:cNvPr id="2" name="矩形: 圆角 1"/>
          <p:cNvSpPr/>
          <p:nvPr/>
        </p:nvSpPr>
        <p:spPr>
          <a:xfrm>
            <a:off x="3458845" y="1139825"/>
            <a:ext cx="5744845" cy="49974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3608070" y="1139825"/>
            <a:ext cx="544639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加强作风建设的新作为，彰显党员形象</a:t>
            </a:r>
          </a:p>
        </p:txBody>
      </p:sp>
      <p:sp>
        <p:nvSpPr>
          <p:cNvPr id="17" name="矩形: 圆角 16"/>
          <p:cNvSpPr/>
          <p:nvPr/>
        </p:nvSpPr>
        <p:spPr>
          <a:xfrm>
            <a:off x="5220289" y="385968"/>
            <a:ext cx="1750151" cy="52213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a:ea typeface="微软雅黑" panose="020B0503020204020204" pitchFamily="34" charset="-122"/>
                <a:sym typeface="Arial" panose="020B0604020202020204"/>
              </a:rPr>
              <a:t>第三个方面</a:t>
            </a:r>
          </a:p>
        </p:txBody>
      </p:sp>
      <p:sp>
        <p:nvSpPr>
          <p:cNvPr id="4" name="Freeform 22"/>
          <p:cNvSpPr/>
          <p:nvPr/>
        </p:nvSpPr>
        <p:spPr bwMode="auto">
          <a:xfrm>
            <a:off x="5882005" y="1978660"/>
            <a:ext cx="4660900" cy="427736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2800" b="1" dirty="0"/>
              <a:t>习近平</a:t>
            </a:r>
            <a:r>
              <a:rPr lang="zh-CN" altLang="zh-CN" sz="2400" b="1" dirty="0"/>
              <a:t>总书记在十九大报告中指出“加强作风建设，必须紧紧围绕保持党同人民群众的血肉联系，增强群众观念和群众感情，不断厚植党执政的群众基础。”他反复强调“干部作风是人民群众观察评价党风的晴雨表”“作风建设必须以上率下，用钉钉子精神抓落实”。</a:t>
            </a:r>
          </a:p>
        </p:txBody>
      </p:sp>
      <p:pic>
        <p:nvPicPr>
          <p:cNvPr id="5" name="图片 4" descr="t0113bb16dd6657195e"/>
          <p:cNvPicPr>
            <a:picLocks noChangeAspect="1"/>
          </p:cNvPicPr>
          <p:nvPr/>
        </p:nvPicPr>
        <p:blipFill>
          <a:blip r:embed="rId5" cstate="print"/>
          <a:stretch>
            <a:fillRect/>
          </a:stretch>
        </p:blipFill>
        <p:spPr>
          <a:xfrm>
            <a:off x="848360" y="2155190"/>
            <a:ext cx="4137660" cy="3389630"/>
          </a:xfrm>
          <a:prstGeom prst="rect">
            <a:avLst/>
          </a:prstGeom>
        </p:spPr>
      </p:pic>
      <p:sp>
        <p:nvSpPr>
          <p:cNvPr id="19" name="Flowchart: Document 54"/>
          <p:cNvSpPr/>
          <p:nvPr/>
        </p:nvSpPr>
        <p:spPr>
          <a:xfrm flipH="1">
            <a:off x="5220335" y="175895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01</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1500"/>
                            </p:stCondLst>
                            <p:childTnLst>
                              <p:par>
                                <p:cTn id="24" presetID="3" presetClass="entr" presetSubtype="1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7" grpId="0" bldLvl="0" animBg="1"/>
      <p:bldP spid="4" grpId="0" bldLvl="0" animBg="1"/>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985" y="-33020"/>
            <a:ext cx="12176760" cy="6924040"/>
          </a:xfrm>
          <a:prstGeom prst="rect">
            <a:avLst/>
          </a:prstGeom>
        </p:spPr>
      </p:pic>
      <p:sp>
        <p:nvSpPr>
          <p:cNvPr id="4" name="Freeform 22"/>
          <p:cNvSpPr/>
          <p:nvPr/>
        </p:nvSpPr>
        <p:spPr bwMode="auto">
          <a:xfrm>
            <a:off x="909359" y="530978"/>
            <a:ext cx="10121613" cy="2067639"/>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2400" b="1" dirty="0"/>
              <a:t>中央政治局常委、中央纪委书记</a:t>
            </a:r>
            <a:r>
              <a:rPr lang="zh-CN" altLang="zh-CN" sz="2800" b="1" dirty="0"/>
              <a:t>赵乐际</a:t>
            </a:r>
            <a:r>
              <a:rPr lang="zh-CN" altLang="zh-CN" sz="2400" b="1" dirty="0"/>
              <a:t>指出：“党的十九大报告对持之以恒正风肃纪、夺取反腐败斗争压倒性胜利、健全党和国家监督体系等都作出重大部署，都必须全面理解、准确把握、坚决落实”。</a:t>
            </a:r>
          </a:p>
        </p:txBody>
      </p:sp>
      <p:sp>
        <p:nvSpPr>
          <p:cNvPr id="19" name="Flowchart: Document 54"/>
          <p:cNvSpPr/>
          <p:nvPr/>
        </p:nvSpPr>
        <p:spPr>
          <a:xfrm flipH="1">
            <a:off x="909360" y="194110"/>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02</a:t>
            </a:r>
          </a:p>
        </p:txBody>
      </p:sp>
      <p:sp>
        <p:nvSpPr>
          <p:cNvPr id="7" name="Freeform 22"/>
          <p:cNvSpPr/>
          <p:nvPr/>
        </p:nvSpPr>
        <p:spPr bwMode="auto">
          <a:xfrm>
            <a:off x="909358" y="2479237"/>
            <a:ext cx="10121614" cy="1891427"/>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2400" b="1" dirty="0"/>
              <a:t>中央政治局委员、天津市委书记</a:t>
            </a:r>
            <a:r>
              <a:rPr lang="zh-CN" altLang="zh-CN" sz="2800" b="1" dirty="0"/>
              <a:t>李鸿忠</a:t>
            </a:r>
            <a:r>
              <a:rPr lang="zh-CN" altLang="zh-CN" sz="2400" b="1" dirty="0"/>
              <a:t>同志要求：要以不用扬鞭自奋蹄的劲头，认真查找“四风”特别是形式主义、官僚主义的新表现，以过硬措施立说立行、坚决整改，驰而不息狠抓作风建设。</a:t>
            </a:r>
          </a:p>
        </p:txBody>
      </p:sp>
      <p:sp>
        <p:nvSpPr>
          <p:cNvPr id="8" name="Flowchart: Document 54"/>
          <p:cNvSpPr/>
          <p:nvPr/>
        </p:nvSpPr>
        <p:spPr>
          <a:xfrm flipH="1">
            <a:off x="909358" y="2142369"/>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03</a:t>
            </a:r>
          </a:p>
        </p:txBody>
      </p:sp>
      <p:sp>
        <p:nvSpPr>
          <p:cNvPr id="9" name="Freeform 22"/>
          <p:cNvSpPr/>
          <p:nvPr/>
        </p:nvSpPr>
        <p:spPr bwMode="auto">
          <a:xfrm>
            <a:off x="909357" y="4418222"/>
            <a:ext cx="10121615" cy="2253494"/>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2400" b="1" dirty="0"/>
              <a:t>天津市委常委、市纪委书记</a:t>
            </a:r>
            <a:r>
              <a:rPr lang="zh-CN" altLang="zh-CN" sz="2800" b="1" dirty="0"/>
              <a:t>邓修明</a:t>
            </a:r>
            <a:r>
              <a:rPr lang="zh-CN" altLang="zh-CN" sz="2400" b="1" dirty="0"/>
              <a:t>同志要求：要“锲而不舍深化作风建设，继续整治“四风”问题，下功夫纠正形式主义、官僚主义，推动党风政风进一步好转，以全面从严治党的成效保证十九大精神在津沽大地落地生根，开花结果”。</a:t>
            </a:r>
          </a:p>
        </p:txBody>
      </p:sp>
      <p:sp>
        <p:nvSpPr>
          <p:cNvPr id="10" name="Flowchart: Document 54"/>
          <p:cNvSpPr/>
          <p:nvPr/>
        </p:nvSpPr>
        <p:spPr>
          <a:xfrm flipH="1">
            <a:off x="909357" y="4040079"/>
            <a:ext cx="807085" cy="673735"/>
          </a:xfrm>
          <a:prstGeom prst="flowChartDocument">
            <a:avLst/>
          </a:prstGeom>
          <a:solidFill>
            <a:srgbClr val="C00000"/>
          </a:solidFill>
          <a:ln>
            <a:noFill/>
          </a:ln>
          <a:effectLst>
            <a:outerShdw blurRad="6604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微软雅黑" panose="020B0503020204020204" pitchFamily="34" charset="-122"/>
                <a:ea typeface="微软雅黑" panose="020B0503020204020204" pitchFamily="34" charset="-122"/>
              </a:rPr>
              <a:t>04</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9" grpId="0" bldLvl="0" animBg="1"/>
      <p:bldP spid="7" grpId="0" bldLvl="0" animBg="1"/>
      <p:bldP spid="8" grpId="0" bldLvl="0" animBg="1"/>
      <p:bldP spid="9" grpId="0" bldLvl="0" animBg="1"/>
      <p:bldP spid="1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7620" y="-81915"/>
            <a:ext cx="12176760" cy="6924040"/>
          </a:xfrm>
          <a:prstGeom prst="rect">
            <a:avLst/>
          </a:prstGeom>
        </p:spPr>
      </p:pic>
      <p:sp>
        <p:nvSpPr>
          <p:cNvPr id="2" name="矩形: 圆角 1"/>
          <p:cNvSpPr/>
          <p:nvPr/>
        </p:nvSpPr>
        <p:spPr>
          <a:xfrm>
            <a:off x="3814445" y="1139825"/>
            <a:ext cx="4873625" cy="49974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3938905" y="1159510"/>
            <a:ext cx="457517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全面从严治党对国有企业的要求</a:t>
            </a:r>
          </a:p>
        </p:txBody>
      </p:sp>
      <p:sp>
        <p:nvSpPr>
          <p:cNvPr id="17" name="矩形: 圆角 16"/>
          <p:cNvSpPr/>
          <p:nvPr/>
        </p:nvSpPr>
        <p:spPr>
          <a:xfrm>
            <a:off x="1759494" y="1118786"/>
            <a:ext cx="1750151" cy="52213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a:ea typeface="微软雅黑" panose="020B0503020204020204" pitchFamily="34" charset="-122"/>
                <a:sym typeface="Arial" panose="020B0604020202020204"/>
              </a:rPr>
              <a:t>第一个方面</a:t>
            </a:r>
          </a:p>
        </p:txBody>
      </p:sp>
      <p:sp>
        <p:nvSpPr>
          <p:cNvPr id="13" name="Freeform 22"/>
          <p:cNvSpPr/>
          <p:nvPr/>
        </p:nvSpPr>
        <p:spPr bwMode="auto">
          <a:xfrm>
            <a:off x="1022350" y="2567305"/>
            <a:ext cx="2435860" cy="3242945"/>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ltLang="zh-CN" dirty="0"/>
          </a:p>
          <a:p>
            <a:r>
              <a:rPr lang="zh-CN" altLang="zh-CN" sz="1600" b="1" dirty="0"/>
              <a:t>1.习近平总书记在2016年10月10日召开的全国国有企业党的建设工作会议上的讲话中强调，国有企业是中国特色社会主义的重要物质基础和政治基础，是我们党执政兴国的重要支柱和依靠力量。</a:t>
            </a:r>
          </a:p>
        </p:txBody>
      </p:sp>
      <p:sp>
        <p:nvSpPr>
          <p:cNvPr id="4" name="Freeform 22"/>
          <p:cNvSpPr/>
          <p:nvPr/>
        </p:nvSpPr>
        <p:spPr bwMode="auto">
          <a:xfrm>
            <a:off x="3938905" y="2567940"/>
            <a:ext cx="1983740" cy="324231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1600" b="1" dirty="0"/>
              <a:t>2.新形势下，国有企业坚持党的领导、加强党的建设的总要求——“四个坚持”。</a:t>
            </a:r>
          </a:p>
        </p:txBody>
      </p:sp>
      <p:sp>
        <p:nvSpPr>
          <p:cNvPr id="100" name="文本框 99"/>
          <p:cNvSpPr txBox="1"/>
          <p:nvPr/>
        </p:nvSpPr>
        <p:spPr>
          <a:xfrm>
            <a:off x="2351405" y="1878330"/>
            <a:ext cx="7799705" cy="429895"/>
          </a:xfrm>
          <a:prstGeom prst="rect">
            <a:avLst/>
          </a:prstGeom>
          <a:noFill/>
          <a:ln w="9525">
            <a:noFill/>
          </a:ln>
        </p:spPr>
        <p:txBody>
          <a:bodyPr wrap="square">
            <a:spAutoFit/>
          </a:bodyPr>
          <a:lstStyle/>
          <a:p>
            <a:pPr indent="280670"/>
            <a:r>
              <a:rPr lang="zh-CN" sz="2200" b="1">
                <a:solidFill>
                  <a:srgbClr val="C00000"/>
                </a:solidFill>
                <a:cs typeface="华文新魏" panose="02010800040101010101" charset="-122"/>
              </a:rPr>
              <a:t>※国有企业改革的目标：坚定不移把国有企业做强做优做大。</a:t>
            </a:r>
            <a:endParaRPr lang="zh-CN" altLang="en-US" sz="2200" b="1">
              <a:solidFill>
                <a:srgbClr val="C00000"/>
              </a:solidFill>
              <a:cs typeface="华文新魏" panose="02010800040101010101" charset="-122"/>
            </a:endParaRPr>
          </a:p>
        </p:txBody>
      </p:sp>
      <p:sp>
        <p:nvSpPr>
          <p:cNvPr id="5" name="Freeform 22"/>
          <p:cNvSpPr/>
          <p:nvPr/>
        </p:nvSpPr>
        <p:spPr bwMode="auto">
          <a:xfrm>
            <a:off x="6530340" y="2568575"/>
            <a:ext cx="1983740" cy="324231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1600" b="1" dirty="0"/>
              <a:t>3.坚持党的领导、加强党的建设是国有企业的“根”和“魂”。</a:t>
            </a:r>
          </a:p>
        </p:txBody>
      </p:sp>
      <p:sp>
        <p:nvSpPr>
          <p:cNvPr id="7" name="Freeform 22"/>
          <p:cNvSpPr/>
          <p:nvPr/>
        </p:nvSpPr>
        <p:spPr bwMode="auto">
          <a:xfrm>
            <a:off x="9234170" y="2568575"/>
            <a:ext cx="1983740" cy="324231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r>
              <a:rPr lang="zh-CN" altLang="zh-CN" sz="1600" b="1" dirty="0"/>
              <a:t>4.当前存在的突出问题和解决办法。</a:t>
            </a:r>
          </a:p>
        </p:txBody>
      </p:sp>
      <p:sp>
        <p:nvSpPr>
          <p:cNvPr id="11" name="矩形: 圆角 1"/>
          <p:cNvSpPr/>
          <p:nvPr/>
        </p:nvSpPr>
        <p:spPr>
          <a:xfrm>
            <a:off x="1872392" y="378632"/>
            <a:ext cx="7585710" cy="50863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12" name="文本框 11"/>
          <p:cNvSpPr txBox="1"/>
          <p:nvPr/>
        </p:nvSpPr>
        <p:spPr>
          <a:xfrm>
            <a:off x="2043207" y="378632"/>
            <a:ext cx="7493000"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（三）准确把握“两个责任”   把监督工作落到实处</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7" grpId="0" bldLvl="0" animBg="1"/>
      <p:bldP spid="13" grpId="0" bldLvl="0" animBg="1"/>
      <p:bldP spid="4" grpId="0" bldLvl="0" animBg="1"/>
      <p:bldP spid="100" grpId="0"/>
      <p:bldP spid="5" grpId="0" bldLvl="0" animBg="1"/>
      <p:bldP spid="7" grpId="0" bldLvl="0" animBg="1"/>
      <p:bldP spid="11" grpId="0" bldLvl="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356735" y="745490"/>
            <a:ext cx="2988945"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514215" y="796925"/>
            <a:ext cx="2976880"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●什么是主体责任？</a:t>
            </a:r>
          </a:p>
        </p:txBody>
      </p:sp>
      <p:sp>
        <p:nvSpPr>
          <p:cNvPr id="8" name="文本框 35"/>
          <p:cNvSpPr txBox="1"/>
          <p:nvPr/>
        </p:nvSpPr>
        <p:spPr>
          <a:xfrm>
            <a:off x="1420473" y="1623879"/>
            <a:ext cx="9165164" cy="3507740"/>
          </a:xfrm>
          <a:prstGeom prst="rect">
            <a:avLst/>
          </a:prstGeom>
          <a:noFill/>
        </p:spPr>
        <p:txBody>
          <a:bodyPr wrap="square" rtlCol="0">
            <a:spAutoFit/>
          </a:bodyPr>
          <a:lstStyle/>
          <a:p>
            <a:pPr fontAlgn="auto">
              <a:lnSpc>
                <a:spcPct val="100000"/>
              </a:lnSpc>
            </a:pPr>
            <a:r>
              <a:rPr lang="en-US" b="1" dirty="0">
                <a:solidFill>
                  <a:prstClr val="black"/>
                </a:solidFill>
                <a:latin typeface="黑体" panose="02010609060101010101" pitchFamily="49" charset="-122"/>
                <a:ea typeface="黑体" panose="02010609060101010101" pitchFamily="49" charset="-122"/>
                <a:sym typeface="Arial" panose="020B0604020202020204"/>
              </a:rPr>
              <a:t>    </a:t>
            </a:r>
            <a:r>
              <a:rPr b="1" dirty="0">
                <a:solidFill>
                  <a:prstClr val="black"/>
                </a:solidFill>
                <a:latin typeface="黑体" panose="02010609060101010101" pitchFamily="49" charset="-122"/>
                <a:ea typeface="黑体" panose="02010609060101010101" pitchFamily="49" charset="-122"/>
                <a:sym typeface="Arial" panose="020B0604020202020204"/>
              </a:rPr>
              <a:t>1.习近平总书记在十八届中央纪委三次全会上强调：“党委的主体责任，主要是加强领导，选好用好干部，防止出现选人用人上的不正之风和腐败问题；坚决纠正损害群众利益的行为，强化对权力运行的制约和监督，从源头上防治腐败，领导和支持执纪执法机关查处违纪违法问题。</a:t>
            </a:r>
            <a:r>
              <a:rPr sz="2400" b="1" dirty="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党委主要负责同志要管好班子，带好队伍，管好自己，当好廉洁从政的表率”。</a:t>
            </a:r>
          </a:p>
          <a:p>
            <a:pPr fontAlgn="auto">
              <a:lnSpc>
                <a:spcPct val="100000"/>
              </a:lnSpc>
            </a:pPr>
            <a:r>
              <a:rPr b="1" dirty="0">
                <a:solidFill>
                  <a:prstClr val="black"/>
                </a:solidFill>
                <a:latin typeface="黑体" panose="02010609060101010101" pitchFamily="49" charset="-122"/>
                <a:ea typeface="黑体" panose="02010609060101010101" pitchFamily="49" charset="-122"/>
                <a:sym typeface="Arial" panose="020B0604020202020204"/>
              </a:rPr>
              <a:t>    2.谁是主体责任第一责任人？</a:t>
            </a:r>
          </a:p>
          <a:p>
            <a:pPr fontAlgn="auto">
              <a:lnSpc>
                <a:spcPct val="100000"/>
              </a:lnSpc>
            </a:pPr>
            <a:r>
              <a:rPr b="1" dirty="0">
                <a:solidFill>
                  <a:prstClr val="black"/>
                </a:solidFill>
                <a:latin typeface="黑体" panose="02010609060101010101" pitchFamily="49" charset="-122"/>
                <a:ea typeface="黑体" panose="02010609060101010101" pitchFamily="49" charset="-122"/>
                <a:sym typeface="Arial" panose="020B0604020202020204"/>
              </a:rPr>
              <a:t>    《中国共产党章程》第37条规定：“党组织必须严格执行和维护党的纪律”，这是对主体责任的具体要求。各级党委要在思想认识、方法措施上跟上全面从严治党战略部署，把纪律挺在前面，发现问题就要提提领子、扯扯袖子，使红红脸、出出汗成为常态。对问题严重的，就要打手板、敲警钟，该组织处理的组织处理，该纪律处分的纪律处分。</a:t>
            </a:r>
            <a:r>
              <a:rPr sz="2400" b="1" dirty="0">
                <a:solidFill>
                  <a:srgbClr val="C00000"/>
                </a:solidFill>
                <a:effectLst>
                  <a:innerShdw blurRad="63500" dist="50800" dir="13500000">
                    <a:srgbClr val="000000">
                      <a:alpha val="50000"/>
                    </a:srgbClr>
                  </a:innerShdw>
                </a:effectLst>
                <a:latin typeface="黑体" panose="02010609060101010101" pitchFamily="49" charset="-122"/>
                <a:ea typeface="黑体" panose="02010609060101010101" pitchFamily="49" charset="-122"/>
                <a:sym typeface="Arial" panose="020B0604020202020204"/>
              </a:rPr>
              <a:t>党委书记作为第一责任人，要担负起全面从严治党的政治责任。</a:t>
            </a:r>
          </a:p>
        </p:txBody>
      </p:sp>
      <p:sp>
        <p:nvSpPr>
          <p:cNvPr id="6" name="矩形: 圆角 16"/>
          <p:cNvSpPr/>
          <p:nvPr/>
        </p:nvSpPr>
        <p:spPr>
          <a:xfrm>
            <a:off x="4976131" y="117531"/>
            <a:ext cx="1750151" cy="52213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a:ea typeface="微软雅黑" panose="020B0503020204020204" pitchFamily="34" charset="-122"/>
                <a:sym typeface="Arial" panose="020B0604020202020204"/>
              </a:rPr>
              <a:t>第二个方面</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P spid="6"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357370" y="796925"/>
            <a:ext cx="2988945"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514215" y="848995"/>
            <a:ext cx="2976880"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●什么是监督责任？</a:t>
            </a:r>
          </a:p>
        </p:txBody>
      </p:sp>
      <p:sp>
        <p:nvSpPr>
          <p:cNvPr id="8" name="文本框 35"/>
          <p:cNvSpPr txBox="1"/>
          <p:nvPr/>
        </p:nvSpPr>
        <p:spPr>
          <a:xfrm>
            <a:off x="1420473" y="1623879"/>
            <a:ext cx="9165164" cy="3476625"/>
          </a:xfrm>
          <a:prstGeom prst="rect">
            <a:avLst/>
          </a:prstGeom>
          <a:noFill/>
        </p:spPr>
        <p:txBody>
          <a:bodyPr wrap="square" rtlCol="0">
            <a:spAutoFit/>
          </a:bodyPr>
          <a:lstStyle/>
          <a:p>
            <a:pPr fontAlgn="auto">
              <a:lnSpc>
                <a:spcPct val="100000"/>
              </a:lnSpc>
            </a:pPr>
            <a:r>
              <a:rPr lang="en-US" b="1" dirty="0">
                <a:latin typeface="黑体" panose="02010609060101010101" pitchFamily="49" charset="-122"/>
                <a:ea typeface="黑体" panose="02010609060101010101" pitchFamily="49" charset="-122"/>
                <a:sym typeface="Arial" panose="020B0604020202020204"/>
              </a:rPr>
              <a:t>    1.</a:t>
            </a:r>
            <a:r>
              <a:rPr b="1" dirty="0">
                <a:latin typeface="黑体" panose="02010609060101010101" pitchFamily="49" charset="-122"/>
                <a:ea typeface="黑体" panose="02010609060101010101" pitchFamily="49" charset="-122"/>
                <a:sym typeface="Arial" panose="020B0604020202020204"/>
              </a:rPr>
              <a:t>2016年10月27日，新修订的《中国共产党党内监督条例》第二十六条规定，党的各级纪律检查委员会是党内监督的专责机关，履行监督执纪问责职责。这是在全面从严治党条件下，对纪委职责的高度凝练和准确定位。</a:t>
            </a:r>
          </a:p>
          <a:p>
            <a:pPr fontAlgn="auto">
              <a:lnSpc>
                <a:spcPct val="100000"/>
              </a:lnSpc>
            </a:pPr>
            <a:r>
              <a:rPr b="1" dirty="0">
                <a:solidFill>
                  <a:prstClr val="black"/>
                </a:solidFill>
                <a:latin typeface="黑体" panose="02010609060101010101" pitchFamily="49" charset="-122"/>
                <a:ea typeface="黑体" panose="02010609060101010101" pitchFamily="49" charset="-122"/>
                <a:sym typeface="Arial" panose="020B0604020202020204"/>
              </a:rPr>
              <a:t>    2.《中国共产党章程》第四十六条规定：</a:t>
            </a:r>
          </a:p>
          <a:p>
            <a:pPr fontAlgn="auto">
              <a:lnSpc>
                <a:spcPct val="100000"/>
              </a:lnSpc>
            </a:pPr>
            <a:r>
              <a:rPr sz="2000" b="1" dirty="0">
                <a:solidFill>
                  <a:srgbClr val="C00000"/>
                </a:solidFill>
                <a:latin typeface="黑体" panose="02010609060101010101" pitchFamily="49" charset="-122"/>
                <a:ea typeface="黑体" panose="02010609060101010101" pitchFamily="49" charset="-122"/>
                <a:sym typeface="Arial" panose="020B0604020202020204"/>
              </a:rPr>
              <a:t>三大任务是：</a:t>
            </a:r>
            <a:r>
              <a:rPr b="1" dirty="0">
                <a:solidFill>
                  <a:prstClr val="black"/>
                </a:solidFill>
                <a:latin typeface="黑体" panose="02010609060101010101" pitchFamily="49" charset="-122"/>
                <a:ea typeface="黑体" panose="02010609060101010101" pitchFamily="49" charset="-122"/>
                <a:sym typeface="Arial" panose="020B0604020202020204"/>
              </a:rPr>
              <a:t>①维护党的章程和其他党内法规；②检查党的路线、方针、政策和决议的执行情况；③协助党的委员会推进全面从严治党、加强党风建设和组织协调反腐败工作。</a:t>
            </a:r>
          </a:p>
          <a:p>
            <a:pPr fontAlgn="auto">
              <a:lnSpc>
                <a:spcPct val="100000"/>
              </a:lnSpc>
            </a:pPr>
            <a:r>
              <a:rPr sz="2000" b="1" dirty="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六项经常性工作是：</a:t>
            </a:r>
            <a:r>
              <a:rPr b="1" dirty="0">
                <a:solidFill>
                  <a:prstClr val="black"/>
                </a:solidFill>
                <a:latin typeface="黑体" panose="02010609060101010101" pitchFamily="49" charset="-122"/>
                <a:ea typeface="黑体" panose="02010609060101010101" pitchFamily="49" charset="-122"/>
                <a:sym typeface="Arial" panose="020B0604020202020204"/>
              </a:rPr>
              <a:t>①党的各级纪律检查委员会的职责是监督、执纪、问责，要经常对党员进行遵守纪律的教育，作出关于维护党纪的决定；②对党的组织和党员领导干部履行职责、行使权力进行监督，受理处置党员群众检举举报，开展谈话提醒、约谈函询；③检查和处理党的组织和党员违反党的章程和其他党内法规的比较重要或复杂的案件，决定或取消对这些案件中的党员的处分；④进行问责或提出责任追究的建议；⑤受理党员的控告和申诉；⑥保障党员的权利。</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3950335" y="796925"/>
            <a:ext cx="4900295"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097020" y="848360"/>
            <a:ext cx="4667250"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●国有企业的主体责任和监督责任</a:t>
            </a:r>
          </a:p>
        </p:txBody>
      </p:sp>
      <p:sp>
        <p:nvSpPr>
          <p:cNvPr id="8" name="文本框 35"/>
          <p:cNvSpPr txBox="1"/>
          <p:nvPr/>
        </p:nvSpPr>
        <p:spPr>
          <a:xfrm>
            <a:off x="556895" y="1444625"/>
            <a:ext cx="11079480" cy="3969385"/>
          </a:xfrm>
          <a:prstGeom prst="rect">
            <a:avLst/>
          </a:prstGeom>
          <a:noFill/>
        </p:spPr>
        <p:txBody>
          <a:bodyPr wrap="square" rtlCol="0">
            <a:spAutoFit/>
          </a:bodyPr>
          <a:lstStyle/>
          <a:p>
            <a:pPr fontAlgn="auto">
              <a:lnSpc>
                <a:spcPct val="150000"/>
              </a:lnSpc>
            </a:pPr>
            <a:r>
              <a:rPr lang="en-US" b="1" dirty="0">
                <a:latin typeface="黑体" panose="02010609060101010101" pitchFamily="49" charset="-122"/>
                <a:ea typeface="黑体" panose="02010609060101010101" pitchFamily="49" charset="-122"/>
                <a:sym typeface="Arial" panose="020B0604020202020204"/>
              </a:rPr>
              <a:t>     </a:t>
            </a:r>
            <a:r>
              <a:rPr sz="24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《关于在深化国有企业改革中坚持党的领导  加强党的建设的若干意见》指出，严格落实国有企业党建工作责任制。</a:t>
            </a:r>
          </a:p>
          <a:p>
            <a:pPr fontAlgn="auto">
              <a:lnSpc>
                <a:spcPct val="150000"/>
              </a:lnSpc>
            </a:pPr>
            <a:r>
              <a:rPr sz="24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《关于在深化国有企业改革中坚持党的领导  加强党的建设的若干意见》指出，国有企业党组（党委）要切实履行好党风廉政建设主体责任，纪检组（纪委）履行好监督责任</a:t>
            </a:r>
            <a:r>
              <a:rPr lang="zh-CN" sz="24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a:t>
            </a:r>
            <a:endParaRPr sz="24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endParaRPr>
          </a:p>
          <a:p>
            <a:pPr fontAlgn="auto">
              <a:lnSpc>
                <a:spcPct val="150000"/>
              </a:lnSpc>
            </a:pPr>
            <a:r>
              <a:rPr sz="24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《关于深化国有企业改革的指导意见》指出，国有企业党组织要切实履行好主体责任，纪检机构要履行好监督责任。</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3950335" y="796925"/>
            <a:ext cx="4900295"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097020" y="848360"/>
            <a:ext cx="4667250" cy="460375"/>
          </a:xfrm>
          <a:prstGeom prst="rect">
            <a:avLst/>
          </a:prstGeom>
          <a:noFill/>
        </p:spPr>
        <p:txBody>
          <a:bodyPr wrap="square" rtlCol="0">
            <a:spAutoFit/>
          </a:bodyPr>
          <a:lstStyle/>
          <a:p>
            <a:pPr algn="ctr">
              <a:defRPr/>
            </a:pPr>
            <a:r>
              <a:rPr lang="zh-CN" altLang="en-US" sz="2400" b="1" dirty="0" smtClean="0">
                <a:solidFill>
                  <a:prstClr val="white"/>
                </a:solidFill>
                <a:latin typeface="Arial" panose="020B0604020202020204"/>
                <a:ea typeface="微软雅黑" panose="020B0503020204020204" pitchFamily="34" charset="-122"/>
                <a:sym typeface="Arial" panose="020B0604020202020204"/>
              </a:rPr>
              <a:t>●</a:t>
            </a: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sym typeface="+mn-ea"/>
              </a:rPr>
              <a:t>两个责任的关系——</a:t>
            </a:r>
            <a:r>
              <a:rPr lang="zh-CN" altLang="en-US" sz="2400" b="1" dirty="0">
                <a:solidFill>
                  <a:srgbClr val="FFFF00"/>
                </a:solidFill>
                <a:latin typeface="微软雅黑" panose="020B0503020204020204" pitchFamily="34" charset="-122"/>
                <a:ea typeface="微软雅黑" panose="020B0503020204020204" pitchFamily="34" charset="-122"/>
                <a:cs typeface="Aharoni" panose="02010803020104030203" pitchFamily="2" charset="-79"/>
                <a:sym typeface="+mn-ea"/>
              </a:rPr>
              <a:t>协助</a:t>
            </a:r>
            <a:endParaRPr lang="zh-CN" altLang="en-US" sz="2400" b="1" dirty="0" smtClean="0">
              <a:solidFill>
                <a:srgbClr val="FFFF00"/>
              </a:solidFill>
              <a:latin typeface="微软雅黑" panose="020B0503020204020204" pitchFamily="34" charset="-122"/>
              <a:ea typeface="微软雅黑" panose="020B0503020204020204" pitchFamily="34" charset="-122"/>
              <a:cs typeface="Aharoni" panose="02010803020104030203" pitchFamily="2" charset="-79"/>
              <a:sym typeface="+mn-ea"/>
            </a:endParaRPr>
          </a:p>
        </p:txBody>
      </p:sp>
      <p:sp>
        <p:nvSpPr>
          <p:cNvPr id="8" name="文本框 35"/>
          <p:cNvSpPr txBox="1"/>
          <p:nvPr/>
        </p:nvSpPr>
        <p:spPr>
          <a:xfrm>
            <a:off x="1420473" y="1623879"/>
            <a:ext cx="9165164" cy="3753485"/>
          </a:xfrm>
          <a:prstGeom prst="rect">
            <a:avLst/>
          </a:prstGeom>
          <a:noFill/>
        </p:spPr>
        <p:txBody>
          <a:bodyPr wrap="square" rtlCol="0">
            <a:spAutoFit/>
          </a:bodyPr>
          <a:lstStyle/>
          <a:p>
            <a:pPr fontAlgn="auto">
              <a:lnSpc>
                <a:spcPct val="100000"/>
              </a:lnSpc>
            </a:pPr>
            <a:r>
              <a:rPr lang="en-US" b="1" dirty="0">
                <a:latin typeface="黑体" panose="02010609060101010101" pitchFamily="49" charset="-122"/>
                <a:ea typeface="黑体" panose="02010609060101010101" pitchFamily="49" charset="-122"/>
                <a:sym typeface="Arial" panose="020B0604020202020204"/>
              </a:rPr>
              <a:t>    </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5月28日，</a:t>
            </a:r>
            <a:r>
              <a:rPr b="1" dirty="0">
                <a:solidFill>
                  <a:srgbClr val="C00000"/>
                </a:solidFill>
                <a:latin typeface="黑体" panose="02010609060101010101" pitchFamily="49" charset="-122"/>
                <a:ea typeface="黑体" panose="02010609060101010101" pitchFamily="49" charset="-122"/>
                <a:sym typeface="Arial" panose="020B0604020202020204"/>
              </a:rPr>
              <a:t>赵乐际同志在全国省区市纪检监察工作座谈会上强调：</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按照党章规定，在全面从严治党、加强党风建设、反腐败斗争中，党委履行主体责任，纪委履行协助职责、监督责任，各级党委书记是第一责任人。我们要把协助职责摆进去、把监督责任摆进去，为党委主体作用的发挥提供有效载体、当好参谋助手，协助不包揽、推动不代替、到位不越位。同时要认真履职、高度负责，用好问责利器，督促党组织充分发挥主体作用。</a:t>
            </a:r>
            <a:endParaRPr b="1" dirty="0">
              <a:latin typeface="黑体" panose="02010609060101010101" pitchFamily="49" charset="-122"/>
              <a:ea typeface="黑体" panose="02010609060101010101" pitchFamily="49" charset="-122"/>
              <a:sym typeface="Arial" panose="020B0604020202020204"/>
            </a:endParaRPr>
          </a:p>
          <a:p>
            <a:pPr fontAlgn="auto">
              <a:lnSpc>
                <a:spcPct val="100000"/>
              </a:lnSpc>
            </a:pPr>
            <a:r>
              <a:rPr b="1" dirty="0">
                <a:latin typeface="黑体" panose="02010609060101010101" pitchFamily="49" charset="-122"/>
                <a:ea typeface="黑体" panose="02010609060101010101" pitchFamily="49" charset="-122"/>
                <a:sym typeface="Arial" panose="020B0604020202020204"/>
              </a:rPr>
              <a:t>    </a:t>
            </a:r>
            <a:r>
              <a:rPr b="1" dirty="0">
                <a:solidFill>
                  <a:srgbClr val="C00000"/>
                </a:solidFill>
                <a:latin typeface="黑体" panose="02010609060101010101" pitchFamily="49" charset="-122"/>
                <a:ea typeface="黑体" panose="02010609060101010101" pitchFamily="49" charset="-122"/>
                <a:sym typeface="Arial" panose="020B0604020202020204"/>
              </a:rPr>
              <a:t>邓修明同志强调：</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履行好协助职责、当好参谋助手。</a:t>
            </a:r>
          </a:p>
          <a:p>
            <a:pPr fontAlgn="auto">
              <a:lnSpc>
                <a:spcPct val="100000"/>
              </a:lnSpc>
            </a:pPr>
            <a:r>
              <a:rPr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a:rPr>
              <a:t>      主动当好参谋，</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就是要积极为党委推进全面从严治党建言献策，定期分析本地区本部门受理信访举报、审查调查情况，协助党委掌握政治生态情况。围绕推进全面从严治党，主动思考、提前谋划，及时向党委提建议、出主意、出思路、转化为党委决策，促进工作开展。</a:t>
            </a:r>
          </a:p>
          <a:p>
            <a:pPr fontAlgn="auto">
              <a:lnSpc>
                <a:spcPct val="100000"/>
              </a:lnSpc>
            </a:pPr>
            <a:r>
              <a:rPr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a:rPr>
              <a:t>      发挥助手作用，</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就是要着力在推动落实上下功夫，围绕净化政治生态、加强政治文化建设、不作为不担当问题专项治理等市委部署任务，细化工作措施，明确责任部门，加强组织推动，强化监督检查，确保各项任务落地落实。</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0" y="-3810"/>
            <a:ext cx="12192000" cy="6865620"/>
          </a:xfrm>
          <a:prstGeom prst="rect">
            <a:avLst/>
          </a:prstGeom>
        </p:spPr>
      </p:pic>
      <p:sp>
        <p:nvSpPr>
          <p:cNvPr id="2" name="矩形: 圆角 1"/>
          <p:cNvSpPr/>
          <p:nvPr/>
        </p:nvSpPr>
        <p:spPr>
          <a:xfrm>
            <a:off x="4553123" y="377651"/>
            <a:ext cx="3052483" cy="598986"/>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798695" y="377825"/>
            <a:ext cx="2654935"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2】两面人</a:t>
            </a:r>
          </a:p>
        </p:txBody>
      </p:sp>
      <p:sp>
        <p:nvSpPr>
          <p:cNvPr id="10" name="矩形: 圆角 1"/>
          <p:cNvSpPr/>
          <p:nvPr/>
        </p:nvSpPr>
        <p:spPr>
          <a:xfrm>
            <a:off x="698500" y="1509395"/>
            <a:ext cx="11022965" cy="100330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791845" y="1624965"/>
            <a:ext cx="10988263" cy="645160"/>
          </a:xfrm>
          <a:prstGeom prst="rect">
            <a:avLst/>
          </a:prstGeom>
          <a:noFill/>
        </p:spPr>
        <p:txBody>
          <a:bodyPr wrap="square" rtlCol="0">
            <a:spAutoFit/>
          </a:bodyPr>
          <a:lstStyle/>
          <a:p>
            <a:pPr>
              <a:lnSpc>
                <a:spcPct val="150000"/>
              </a:lnSpc>
            </a:pPr>
            <a:r>
              <a:rPr sz="2400" b="1" dirty="0">
                <a:solidFill>
                  <a:prstClr val="black"/>
                </a:solidFill>
                <a:latin typeface="黑体" panose="02010609060101010101" pitchFamily="49" charset="-122"/>
                <a:ea typeface="黑体" panose="02010609060101010101" pitchFamily="49" charset="-122"/>
                <a:sym typeface="Arial" panose="020B0604020202020204"/>
              </a:rPr>
              <a:t>“对党不忠诚不老实，表里不一，阳奉阴违，欺上瞒下，搞两面派，做两面人”</a:t>
            </a:r>
          </a:p>
        </p:txBody>
      </p:sp>
      <p:sp>
        <p:nvSpPr>
          <p:cNvPr id="9" name="文本框 35"/>
          <p:cNvSpPr txBox="1"/>
          <p:nvPr/>
        </p:nvSpPr>
        <p:spPr>
          <a:xfrm>
            <a:off x="6209982" y="2849792"/>
            <a:ext cx="5290040" cy="2400657"/>
          </a:xfrm>
          <a:prstGeom prst="rect">
            <a:avLst/>
          </a:prstGeom>
          <a:noFill/>
        </p:spPr>
        <p:txBody>
          <a:bodyPr wrap="square" rtlCol="0">
            <a:spAutoFit/>
          </a:bodyPr>
          <a:lstStyle/>
          <a:p>
            <a:pPr>
              <a:lnSpc>
                <a:spcPct val="150000"/>
              </a:lnSpc>
            </a:pPr>
            <a:r>
              <a:rPr lang="zh-CN" altLang="en-US"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修身</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不真修、信仰不真信，说一套、做一套，台上一套、台下一套</a:t>
            </a:r>
            <a:r>
              <a:rPr lang="en-US" altLang="zh-CN"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党的十九大报告鲜明提出“坚决反对搞两面派、做两面人”。严查两面人，就是要及时把这些党内的害群之马辨别出来、清除出去。</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3" name="图片 2" descr="[ALS4%S014O[3RZJ22V_@RS"/>
          <p:cNvPicPr>
            <a:picLocks noChangeAspect="1"/>
          </p:cNvPicPr>
          <p:nvPr/>
        </p:nvPicPr>
        <p:blipFill>
          <a:blip r:embed="rId5" cstate="print"/>
          <a:stretch>
            <a:fillRect/>
          </a:stretch>
        </p:blipFill>
        <p:spPr>
          <a:xfrm>
            <a:off x="1964690" y="2649855"/>
            <a:ext cx="2588260" cy="2764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2469515" y="356870"/>
            <a:ext cx="8070215" cy="1003300"/>
          </a:xfrm>
          <a:prstGeom prst="roundRect">
            <a:avLst>
              <a:gd name="adj" fmla="val 6981"/>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2649855" y="566420"/>
            <a:ext cx="7708900" cy="583565"/>
          </a:xfrm>
          <a:prstGeom prst="rect">
            <a:avLst/>
          </a:prstGeom>
          <a:noFill/>
        </p:spPr>
        <p:txBody>
          <a:bodyPr wrap="square" rtlCol="0">
            <a:spAutoFit/>
          </a:bodyPr>
          <a:lstStyle/>
          <a:p>
            <a:pPr algn="ctr">
              <a:defRPr/>
            </a:pPr>
            <a:r>
              <a:rPr lang="zh-CN" altLang="en-US" sz="3200" b="1" dirty="0" smtClean="0">
                <a:solidFill>
                  <a:prstClr val="white"/>
                </a:solidFill>
                <a:latin typeface="Arial" panose="020B0604020202020204"/>
                <a:ea typeface="微软雅黑" panose="020B0503020204020204" pitchFamily="34" charset="-122"/>
                <a:sym typeface="Arial" panose="020B0604020202020204"/>
              </a:rPr>
              <a:t>●</a:t>
            </a:r>
            <a:r>
              <a:rPr lang="zh-CN" altLang="en-US" sz="3200" b="1" dirty="0">
                <a:solidFill>
                  <a:schemeClr val="bg1"/>
                </a:solidFill>
                <a:effectLst>
                  <a:outerShdw blurRad="50800" dist="38100" dir="18900000" algn="bl" rotWithShape="0">
                    <a:prstClr val="black">
                      <a:alpha val="40000"/>
                    </a:prstClr>
                  </a:outerShdw>
                </a:effectLst>
                <a:latin typeface="微软雅黑" panose="020B0503020204020204" pitchFamily="34" charset="-122"/>
                <a:ea typeface="微软雅黑" panose="020B0503020204020204" pitchFamily="34" charset="-122"/>
                <a:cs typeface="Aharoni" panose="02010803020104030203" pitchFamily="2" charset="-79"/>
                <a:sym typeface="+mn-ea"/>
              </a:rPr>
              <a:t>履行两个责任不到位怎么办？</a:t>
            </a:r>
            <a:r>
              <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haroni" panose="02010803020104030203" pitchFamily="2" charset="-79"/>
                <a:sym typeface="+mn-ea"/>
              </a:rPr>
              <a:t>——问责</a:t>
            </a:r>
          </a:p>
        </p:txBody>
      </p:sp>
      <p:sp>
        <p:nvSpPr>
          <p:cNvPr id="4" name="TextBox 4"/>
          <p:cNvSpPr txBox="1">
            <a:spLocks noChangeArrowheads="1"/>
          </p:cNvSpPr>
          <p:nvPr/>
        </p:nvSpPr>
        <p:spPr bwMode="auto">
          <a:xfrm>
            <a:off x="1245235" y="3052445"/>
            <a:ext cx="1692275" cy="276225"/>
          </a:xfrm>
          <a:prstGeom prst="rect">
            <a:avLst/>
          </a:prstGeom>
          <a:noFill/>
          <a:ln w="9525">
            <a:noFill/>
            <a:miter lim="800000"/>
          </a:ln>
        </p:spPr>
        <p:txBody>
          <a:bodyPr wrap="square" tIns="46800" anchor="ctr">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Latha" panose="020B0604020202020204" pitchFamily="2"/>
              </a:rPr>
              <a:t>一</a:t>
            </a:r>
          </a:p>
        </p:txBody>
      </p:sp>
      <p:grpSp>
        <p:nvGrpSpPr>
          <p:cNvPr id="9" name="组合 8"/>
          <p:cNvGrpSpPr/>
          <p:nvPr/>
        </p:nvGrpSpPr>
        <p:grpSpPr>
          <a:xfrm>
            <a:off x="2937510" y="1360170"/>
            <a:ext cx="7372985" cy="850900"/>
            <a:chOff x="4626" y="2142"/>
            <a:chExt cx="11611" cy="1340"/>
          </a:xfrm>
        </p:grpSpPr>
        <p:sp>
          <p:nvSpPr>
            <p:cNvPr id="53" name="Rectángulo 16"/>
            <p:cNvSpPr/>
            <p:nvPr/>
          </p:nvSpPr>
          <p:spPr>
            <a:xfrm>
              <a:off x="4626" y="2142"/>
              <a:ext cx="5192" cy="1332"/>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6863" h="1690340">
                  <a:moveTo>
                    <a:pt x="2947988" y="1587"/>
                  </a:moveTo>
                  <a:lnTo>
                    <a:pt x="3296863" y="0"/>
                  </a:lnTo>
                  <a:lnTo>
                    <a:pt x="2128463" y="1690340"/>
                  </a:lnTo>
                  <a:lnTo>
                    <a:pt x="0" y="1690340"/>
                  </a:lnTo>
                  <a:lnTo>
                    <a:pt x="2947988" y="1587"/>
                  </a:lnTo>
                  <a:close/>
                </a:path>
              </a:pathLst>
            </a:custGeom>
            <a:solidFill>
              <a:srgbClr val="CC0000"/>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endParaRPr>
            </a:p>
          </p:txBody>
        </p:sp>
        <p:sp>
          <p:nvSpPr>
            <p:cNvPr id="54" name="Rectángulo 17"/>
            <p:cNvSpPr/>
            <p:nvPr/>
          </p:nvSpPr>
          <p:spPr>
            <a:xfrm>
              <a:off x="9406" y="2142"/>
              <a:ext cx="1676" cy="1334"/>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2128463"/>
                <a:gd name="connsiteY0-2" fmla="*/ 0 h 2160240"/>
                <a:gd name="connsiteX1-3" fmla="*/ 1290263 w 2128463"/>
                <a:gd name="connsiteY1-4" fmla="*/ 1076325 h 2160240"/>
                <a:gd name="connsiteX2-5" fmla="*/ 2128463 w 2128463"/>
                <a:gd name="connsiteY2-6" fmla="*/ 2160240 h 2160240"/>
                <a:gd name="connsiteX3-7" fmla="*/ 0 w 2128463"/>
                <a:gd name="connsiteY3-8" fmla="*/ 2160240 h 2160240"/>
                <a:gd name="connsiteX4-9" fmla="*/ 0 w 2128463"/>
                <a:gd name="connsiteY4-10" fmla="*/ 0 h 2160240"/>
                <a:gd name="connsiteX0-11" fmla="*/ 0 w 2128463"/>
                <a:gd name="connsiteY0-12" fmla="*/ 0 h 2160240"/>
                <a:gd name="connsiteX1-13" fmla="*/ 1252163 w 2128463"/>
                <a:gd name="connsiteY1-14" fmla="*/ 492125 h 2160240"/>
                <a:gd name="connsiteX2-15" fmla="*/ 2128463 w 2128463"/>
                <a:gd name="connsiteY2-16" fmla="*/ 2160240 h 2160240"/>
                <a:gd name="connsiteX3-17" fmla="*/ 0 w 2128463"/>
                <a:gd name="connsiteY3-18" fmla="*/ 2160240 h 2160240"/>
                <a:gd name="connsiteX4-19" fmla="*/ 0 w 2128463"/>
                <a:gd name="connsiteY4-20" fmla="*/ 0 h 2160240"/>
                <a:gd name="connsiteX0-21" fmla="*/ 977900 w 2128463"/>
                <a:gd name="connsiteY0-22" fmla="*/ 511175 h 1668115"/>
                <a:gd name="connsiteX1-23" fmla="*/ 1252163 w 2128463"/>
                <a:gd name="connsiteY1-24" fmla="*/ 0 h 1668115"/>
                <a:gd name="connsiteX2-25" fmla="*/ 2128463 w 2128463"/>
                <a:gd name="connsiteY2-26" fmla="*/ 1668115 h 1668115"/>
                <a:gd name="connsiteX3-27" fmla="*/ 0 w 2128463"/>
                <a:gd name="connsiteY3-28" fmla="*/ 1668115 h 1668115"/>
                <a:gd name="connsiteX4-29" fmla="*/ 977900 w 2128463"/>
                <a:gd name="connsiteY4-30" fmla="*/ 511175 h 1668115"/>
                <a:gd name="connsiteX0-31" fmla="*/ 876300 w 2128463"/>
                <a:gd name="connsiteY0-32" fmla="*/ 0 h 1677640"/>
                <a:gd name="connsiteX1-33" fmla="*/ 1252163 w 2128463"/>
                <a:gd name="connsiteY1-34" fmla="*/ 9525 h 1677640"/>
                <a:gd name="connsiteX2-35" fmla="*/ 2128463 w 2128463"/>
                <a:gd name="connsiteY2-36" fmla="*/ 1677640 h 1677640"/>
                <a:gd name="connsiteX3-37" fmla="*/ 0 w 2128463"/>
                <a:gd name="connsiteY3-38" fmla="*/ 1677640 h 1677640"/>
                <a:gd name="connsiteX4-39" fmla="*/ 876300 w 2128463"/>
                <a:gd name="connsiteY4-40" fmla="*/ 0 h 1677640"/>
                <a:gd name="connsiteX0-41" fmla="*/ 876300 w 2128463"/>
                <a:gd name="connsiteY0-42" fmla="*/ 16669 h 1694309"/>
                <a:gd name="connsiteX1-43" fmla="*/ 1230731 w 2128463"/>
                <a:gd name="connsiteY1-44" fmla="*/ 0 h 1694309"/>
                <a:gd name="connsiteX2-45" fmla="*/ 2128463 w 2128463"/>
                <a:gd name="connsiteY2-46" fmla="*/ 1694309 h 1694309"/>
                <a:gd name="connsiteX3-47" fmla="*/ 0 w 2128463"/>
                <a:gd name="connsiteY3-48" fmla="*/ 1694309 h 1694309"/>
                <a:gd name="connsiteX4-49" fmla="*/ 876300 w 2128463"/>
                <a:gd name="connsiteY4-50" fmla="*/ 16669 h 1694309"/>
                <a:gd name="connsiteX0-51" fmla="*/ 885825 w 2128463"/>
                <a:gd name="connsiteY0-52" fmla="*/ 0 h 1699071"/>
                <a:gd name="connsiteX1-53" fmla="*/ 1230731 w 2128463"/>
                <a:gd name="connsiteY1-54" fmla="*/ 4762 h 1699071"/>
                <a:gd name="connsiteX2-55" fmla="*/ 2128463 w 2128463"/>
                <a:gd name="connsiteY2-56" fmla="*/ 1699071 h 1699071"/>
                <a:gd name="connsiteX3-57" fmla="*/ 0 w 2128463"/>
                <a:gd name="connsiteY3-58" fmla="*/ 1699071 h 1699071"/>
                <a:gd name="connsiteX4-59" fmla="*/ 885825 w 2128463"/>
                <a:gd name="connsiteY4-60" fmla="*/ 0 h 1699071"/>
                <a:gd name="connsiteX0-61" fmla="*/ 885825 w 2128463"/>
                <a:gd name="connsiteY0-62" fmla="*/ 14288 h 1694309"/>
                <a:gd name="connsiteX1-63" fmla="*/ 1230731 w 2128463"/>
                <a:gd name="connsiteY1-64" fmla="*/ 0 h 1694309"/>
                <a:gd name="connsiteX2-65" fmla="*/ 2128463 w 2128463"/>
                <a:gd name="connsiteY2-66" fmla="*/ 1694309 h 1694309"/>
                <a:gd name="connsiteX3-67" fmla="*/ 0 w 2128463"/>
                <a:gd name="connsiteY3-68" fmla="*/ 1694309 h 1694309"/>
                <a:gd name="connsiteX4-69" fmla="*/ 885825 w 2128463"/>
                <a:gd name="connsiteY4-70" fmla="*/ 14288 h 1694309"/>
                <a:gd name="connsiteX0-71" fmla="*/ 883444 w 2128463"/>
                <a:gd name="connsiteY0-72" fmla="*/ 0 h 1694309"/>
                <a:gd name="connsiteX1-73" fmla="*/ 1230731 w 2128463"/>
                <a:gd name="connsiteY1-74" fmla="*/ 0 h 1694309"/>
                <a:gd name="connsiteX2-75" fmla="*/ 2128463 w 2128463"/>
                <a:gd name="connsiteY2-76" fmla="*/ 1694309 h 1694309"/>
                <a:gd name="connsiteX3-77" fmla="*/ 0 w 2128463"/>
                <a:gd name="connsiteY3-78" fmla="*/ 1694309 h 1694309"/>
                <a:gd name="connsiteX4-79" fmla="*/ 883444 w 2128463"/>
                <a:gd name="connsiteY4-80" fmla="*/ 0 h 1694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8463" h="1694309">
                  <a:moveTo>
                    <a:pt x="883444" y="0"/>
                  </a:moveTo>
                  <a:lnTo>
                    <a:pt x="1230731" y="0"/>
                  </a:lnTo>
                  <a:lnTo>
                    <a:pt x="2128463" y="1694309"/>
                  </a:lnTo>
                  <a:lnTo>
                    <a:pt x="0" y="1694309"/>
                  </a:lnTo>
                  <a:lnTo>
                    <a:pt x="883444" y="0"/>
                  </a:lnTo>
                  <a:close/>
                </a:path>
              </a:pathLst>
            </a:custGeom>
            <a:solidFill>
              <a:srgbClr val="D00E0E"/>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sp>
          <p:nvSpPr>
            <p:cNvPr id="55" name="Rectángulo 16"/>
            <p:cNvSpPr/>
            <p:nvPr/>
          </p:nvSpPr>
          <p:spPr>
            <a:xfrm flipH="1">
              <a:off x="10735" y="2144"/>
              <a:ext cx="5502" cy="1338"/>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 name="connsiteX0-31" fmla="*/ 2945607 w 3296863"/>
                <a:gd name="connsiteY0-32" fmla="*/ 0 h 1695897"/>
                <a:gd name="connsiteX1-33" fmla="*/ 3296863 w 3296863"/>
                <a:gd name="connsiteY1-34" fmla="*/ 5557 h 1695897"/>
                <a:gd name="connsiteX2-35" fmla="*/ 2128463 w 3296863"/>
                <a:gd name="connsiteY2-36" fmla="*/ 1695897 h 1695897"/>
                <a:gd name="connsiteX3-37" fmla="*/ 0 w 3296863"/>
                <a:gd name="connsiteY3-38" fmla="*/ 1695897 h 1695897"/>
                <a:gd name="connsiteX4-39" fmla="*/ 2945607 w 3296863"/>
                <a:gd name="connsiteY4-40" fmla="*/ 0 h 1695897"/>
                <a:gd name="connsiteX0-41" fmla="*/ 2945607 w 3292100"/>
                <a:gd name="connsiteY0-42" fmla="*/ 1587 h 1697484"/>
                <a:gd name="connsiteX1-43" fmla="*/ 3292100 w 3292100"/>
                <a:gd name="connsiteY1-44" fmla="*/ 0 h 1697484"/>
                <a:gd name="connsiteX2-45" fmla="*/ 2128463 w 3292100"/>
                <a:gd name="connsiteY2-46" fmla="*/ 1697484 h 1697484"/>
                <a:gd name="connsiteX3-47" fmla="*/ 0 w 3292100"/>
                <a:gd name="connsiteY3-48" fmla="*/ 1697484 h 1697484"/>
                <a:gd name="connsiteX4-49" fmla="*/ 2945607 w 3292100"/>
                <a:gd name="connsiteY4-50" fmla="*/ 1587 h 16974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2100" h="1697484">
                  <a:moveTo>
                    <a:pt x="2945607" y="1587"/>
                  </a:moveTo>
                  <a:lnTo>
                    <a:pt x="3292100" y="0"/>
                  </a:lnTo>
                  <a:lnTo>
                    <a:pt x="2128463" y="1697484"/>
                  </a:lnTo>
                  <a:lnTo>
                    <a:pt x="0" y="1697484"/>
                  </a:lnTo>
                  <a:lnTo>
                    <a:pt x="2945607" y="1587"/>
                  </a:lnTo>
                  <a:close/>
                </a:path>
              </a:pathLst>
            </a:custGeom>
            <a:solidFill>
              <a:srgbClr val="CC0000"/>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grpSp>
      <p:sp>
        <p:nvSpPr>
          <p:cNvPr id="47" name="Rectángulo 10"/>
          <p:cNvSpPr/>
          <p:nvPr/>
        </p:nvSpPr>
        <p:spPr>
          <a:xfrm>
            <a:off x="1105535" y="2205990"/>
            <a:ext cx="3164205" cy="400875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en-US" altLang="zh-CN" sz="1200" b="1" dirty="0"/>
              <a:t>      </a:t>
            </a:r>
            <a:r>
              <a:rPr lang="zh-CN" altLang="zh-CN" sz="1600" b="1" dirty="0"/>
              <a:t>总书记在十八届中央纪委第三次全会上强调：有权就有责，权责要对等。无论是党委还是纪委或其他相关职能部门，都要对承担的党风廉政建设责任进行签字背书，做到守土有责。出了问题，就要追究责任。决不允许出现底下问题成串、为官麻木不仁的现象！不能事不关己、高高挂起，更不能明哲保身。自己做了好人，但把党和人民事业放到什么位置上了？如果一个地方腐败问题严重，有关责任人装糊涂、当好人，那就不是党和人民需要的好人！你在消极腐败现象面前当好人，在党和人民面前就当不成好人，二者不可兼得。</a:t>
            </a:r>
          </a:p>
        </p:txBody>
      </p:sp>
      <p:sp>
        <p:nvSpPr>
          <p:cNvPr id="5" name="Rectángulo 10"/>
          <p:cNvSpPr/>
          <p:nvPr/>
        </p:nvSpPr>
        <p:spPr>
          <a:xfrm>
            <a:off x="4838700" y="2211070"/>
            <a:ext cx="3216275" cy="400875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en-US" altLang="zh-CN" sz="1200" b="1" dirty="0"/>
              <a:t>      </a:t>
            </a:r>
            <a:r>
              <a:rPr lang="zh-CN" altLang="zh-CN" sz="1600" b="1" dirty="0"/>
              <a:t>总书记2014年10月23日在《当前工作需要注意的几个问题》中强调：党委（党组）书记作为党风廉政建设第一责任人，既要挂帅又要出征，对重要工作亲自部署、重大问题亲自过问、重要环节亲自协调、重要案件亲自督办。如果一个地区和部门接二连三发生重大腐败案件，出现系统性腐败问题，对腐败案件遮掩姑息，致使腐败现象滋长蔓延势头长期得不到有效遏制，党委书记、党组书记难道不是失职吗？那就必须问责了，不要说中央言之不预。</a:t>
            </a:r>
          </a:p>
        </p:txBody>
      </p:sp>
      <p:sp>
        <p:nvSpPr>
          <p:cNvPr id="6" name="Rectángulo 10"/>
          <p:cNvSpPr/>
          <p:nvPr/>
        </p:nvSpPr>
        <p:spPr>
          <a:xfrm>
            <a:off x="8616950" y="2205990"/>
            <a:ext cx="3216275" cy="401447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l"/>
            <a:r>
              <a:rPr lang="en-US" altLang="zh-CN" sz="1200" b="1" dirty="0"/>
              <a:t>      </a:t>
            </a:r>
            <a:r>
              <a:rPr lang="zh-CN" altLang="zh-CN" sz="1600" b="1" dirty="0"/>
              <a:t>习近平总书记中央纪委第十八届六次全会上强调：任何地方、部门、单位，发生了党的领导作用不发挥、贯彻党的路线方针政策走样、管党治党不严不实、选人用人失察、发生严重“四风”和腐败现象、巡视整改不力等问题，就要抓住典型严肃追责。既追究主体责任、监督责任，又上查一级追究领导责任、党组织责任。要完善和规范责任追究工作，建立健全责任追究典型问题通报制度，把问责同其他监督方式结合起来，以问责常态化促进履职到位，促进党的纪律执行到位。</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vertic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47" grpId="0" bldLvl="0" animBg="1"/>
      <p:bldP spid="5" grpId="0" bldLvl="0" animBg="1"/>
      <p:bldP spid="6"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8" name="文本框 35"/>
          <p:cNvSpPr txBox="1"/>
          <p:nvPr/>
        </p:nvSpPr>
        <p:spPr>
          <a:xfrm>
            <a:off x="1430633" y="1424489"/>
            <a:ext cx="9165164" cy="3830955"/>
          </a:xfrm>
          <a:prstGeom prst="rect">
            <a:avLst/>
          </a:prstGeom>
          <a:noFill/>
        </p:spPr>
        <p:txBody>
          <a:bodyPr wrap="square" rtlCol="0">
            <a:spAutoFit/>
          </a:bodyPr>
          <a:lstStyle/>
          <a:p>
            <a:pPr fontAlgn="auto">
              <a:lnSpc>
                <a:spcPct val="150000"/>
              </a:lnSpc>
            </a:pPr>
            <a:r>
              <a:rPr lang="en-US" b="1" dirty="0">
                <a:latin typeface="黑体" panose="02010609060101010101" pitchFamily="49" charset="-122"/>
                <a:ea typeface="黑体" panose="02010609060101010101" pitchFamily="49" charset="-122"/>
                <a:sym typeface="Arial" panose="020B0604020202020204"/>
              </a:rPr>
              <a:t>    </a:t>
            </a:r>
            <a:r>
              <a:rPr b="1" dirty="0">
                <a:solidFill>
                  <a:schemeClr val="tx1"/>
                </a:solidFill>
                <a:effectLst/>
                <a:latin typeface="微软雅黑" panose="020B0503020204020204" pitchFamily="34" charset="-122"/>
                <a:ea typeface="微软雅黑" panose="020B0503020204020204" pitchFamily="34" charset="-122"/>
                <a:sym typeface="Arial" panose="020B0604020202020204"/>
              </a:rPr>
              <a:t>《中国共产党纪律处分条例》（201</a:t>
            </a:r>
            <a:r>
              <a:rPr lang="en-US" b="1" dirty="0">
                <a:solidFill>
                  <a:schemeClr val="tx1"/>
                </a:solidFill>
                <a:effectLst/>
                <a:latin typeface="微软雅黑" panose="020B0503020204020204" pitchFamily="34" charset="-122"/>
                <a:ea typeface="微软雅黑" panose="020B0503020204020204" pitchFamily="34" charset="-122"/>
                <a:sym typeface="Arial" panose="020B0604020202020204"/>
              </a:rPr>
              <a:t>6</a:t>
            </a:r>
            <a:r>
              <a:rPr b="1" dirty="0">
                <a:solidFill>
                  <a:schemeClr val="tx1"/>
                </a:solidFill>
                <a:effectLst/>
                <a:latin typeface="微软雅黑" panose="020B0503020204020204" pitchFamily="34" charset="-122"/>
                <a:ea typeface="微软雅黑" panose="020B0503020204020204" pitchFamily="34" charset="-122"/>
                <a:sym typeface="Arial" panose="020B0604020202020204"/>
              </a:rPr>
              <a:t>版）第114条：（2018版为第67条）党组织不履行全面从严治党主体责任或者履行全面从严治党主体责任不力，造成严重损害或者严重不良影响的，对直接责任者和领导责任者，给予警告或者严重警告处分；情节严重的，给予撤销党内职务或者留党察看处分。</a:t>
            </a:r>
          </a:p>
          <a:p>
            <a:pPr fontAlgn="auto">
              <a:lnSpc>
                <a:spcPct val="150000"/>
              </a:lnSpc>
            </a:pPr>
            <a:endParaRPr b="1" dirty="0">
              <a:latin typeface="黑体" panose="02010609060101010101" pitchFamily="49" charset="-122"/>
              <a:ea typeface="黑体" panose="02010609060101010101" pitchFamily="49" charset="-122"/>
              <a:sym typeface="Arial" panose="020B0604020202020204"/>
            </a:endParaRPr>
          </a:p>
          <a:p>
            <a:pPr fontAlgn="auto">
              <a:lnSpc>
                <a:spcPct val="150000"/>
              </a:lnSpc>
            </a:pPr>
            <a:r>
              <a:rPr b="1" dirty="0">
                <a:latin typeface="黑体" panose="02010609060101010101" pitchFamily="49" charset="-122"/>
                <a:ea typeface="黑体" panose="02010609060101010101" pitchFamily="49" charset="-122"/>
                <a:sym typeface="Arial" panose="020B0604020202020204"/>
              </a:rPr>
              <a:t>    </a:t>
            </a:r>
            <a:r>
              <a:rPr sz="2400" b="1" dirty="0">
                <a:latin typeface="黑体" panose="02010609060101010101" pitchFamily="49" charset="-122"/>
                <a:ea typeface="黑体" panose="02010609060101010101" pitchFamily="49" charset="-122"/>
                <a:sym typeface="Arial" panose="020B0604020202020204"/>
              </a:rPr>
              <a:t>2018年上半年，全国共有5378个单位党委（党组）、党总支、党支部被问责，153个纪委（纪检组）被问责，2.4万名党员领导干部被问责，同比分别增长237.6%、150.8%、75.3%。</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119245" y="1026753"/>
            <a:ext cx="3427730"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192905" y="1026753"/>
            <a:ext cx="3280410"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●监督工作的基本方向</a:t>
            </a:r>
          </a:p>
        </p:txBody>
      </p:sp>
      <p:sp>
        <p:nvSpPr>
          <p:cNvPr id="8" name="文本框 35"/>
          <p:cNvSpPr txBox="1"/>
          <p:nvPr/>
        </p:nvSpPr>
        <p:spPr>
          <a:xfrm>
            <a:off x="1420473" y="1623879"/>
            <a:ext cx="9165164" cy="3599815"/>
          </a:xfrm>
          <a:prstGeom prst="rect">
            <a:avLst/>
          </a:prstGeom>
          <a:noFill/>
        </p:spPr>
        <p:txBody>
          <a:bodyPr wrap="square" rtlCol="0">
            <a:spAutoFit/>
          </a:bodyPr>
          <a:lstStyle/>
          <a:p>
            <a:pPr fontAlgn="auto">
              <a:lnSpc>
                <a:spcPct val="150000"/>
              </a:lnSpc>
            </a:pPr>
            <a:r>
              <a:rPr lang="en-US" b="1" dirty="0">
                <a:latin typeface="黑体" panose="02010609060101010101" pitchFamily="49" charset="-122"/>
                <a:ea typeface="黑体" panose="02010609060101010101" pitchFamily="49" charset="-122"/>
                <a:sym typeface="Arial" panose="020B0604020202020204"/>
              </a:rPr>
              <a:t>   </a:t>
            </a:r>
            <a:r>
              <a:rPr lang="en-US"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2018年5月28日，中央纪委召开全国省区市纪检监察工作座谈会。赵乐际同志强调，着力推进组织创新、体制创新、制度创新，构建党统一指挥、全面覆盖、权威高效的监督体系，努力走出一条中国特色监察道路。这个体系就是纪律监督、监察监督、派驻监督、巡视监督四个全覆盖。</a:t>
            </a:r>
          </a:p>
          <a:p>
            <a:pPr fontAlgn="auto">
              <a:lnSpc>
                <a:spcPct val="150000"/>
              </a:lnSpc>
            </a:pP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a:t>
            </a:r>
            <a:r>
              <a:rPr sz="20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纪律监督</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，重在从严从实、唤醒党章党规党纪意识。</a:t>
            </a:r>
          </a:p>
          <a:p>
            <a:pPr fontAlgn="auto">
              <a:lnSpc>
                <a:spcPct val="150000"/>
              </a:lnSpc>
            </a:pP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a:t>
            </a:r>
            <a:r>
              <a:rPr sz="20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监察监督</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，重在实现对所有行使公权力的公职人员监督全覆盖。 </a:t>
            </a:r>
          </a:p>
          <a:p>
            <a:pPr fontAlgn="auto">
              <a:lnSpc>
                <a:spcPct val="150000"/>
              </a:lnSpc>
            </a:pP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a:t>
            </a:r>
            <a:r>
              <a:rPr sz="20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派驻监督</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，重在发挥“派”的权威、“驻”的优势。</a:t>
            </a:r>
          </a:p>
          <a:p>
            <a:pPr fontAlgn="auto">
              <a:lnSpc>
                <a:spcPct val="150000"/>
              </a:lnSpc>
            </a:pP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    ——</a:t>
            </a:r>
            <a:r>
              <a:rPr sz="20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巡视监督</a:t>
            </a:r>
            <a:r>
              <a:rPr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，重在利剑高悬、发现问题、形成震慑。</a:t>
            </a:r>
          </a:p>
        </p:txBody>
      </p:sp>
      <p:sp>
        <p:nvSpPr>
          <p:cNvPr id="6" name="矩形: 圆角 16"/>
          <p:cNvSpPr/>
          <p:nvPr/>
        </p:nvSpPr>
        <p:spPr>
          <a:xfrm>
            <a:off x="4756132" y="117454"/>
            <a:ext cx="2022475" cy="78359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a:ea typeface="微软雅黑" panose="020B0503020204020204" pitchFamily="34" charset="-122"/>
                <a:sym typeface="Arial" panose="020B0604020202020204"/>
              </a:rPr>
              <a:t>第三个方面</a:t>
            </a:r>
          </a:p>
        </p:txBody>
      </p:sp>
      <p:sp>
        <p:nvSpPr>
          <p:cNvPr id="7" name="矩形: 圆角 1"/>
          <p:cNvSpPr/>
          <p:nvPr/>
        </p:nvSpPr>
        <p:spPr>
          <a:xfrm>
            <a:off x="483401" y="1888696"/>
            <a:ext cx="846455" cy="31400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9" name="文本框 8"/>
          <p:cNvSpPr txBox="1"/>
          <p:nvPr/>
        </p:nvSpPr>
        <p:spPr>
          <a:xfrm>
            <a:off x="644691" y="1982676"/>
            <a:ext cx="523875" cy="304609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如何做好监督工作</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P spid="6" grpId="0" bldLvl="0" animBg="1"/>
      <p:bldP spid="7" grpId="0" bldLvl="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3950335" y="796925"/>
            <a:ext cx="4088765"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097020" y="848360"/>
            <a:ext cx="4488180"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●监督工作的七项基本要求</a:t>
            </a:r>
          </a:p>
        </p:txBody>
      </p:sp>
      <p:sp>
        <p:nvSpPr>
          <p:cNvPr id="8" name="文本框 35"/>
          <p:cNvSpPr txBox="1"/>
          <p:nvPr/>
        </p:nvSpPr>
        <p:spPr>
          <a:xfrm>
            <a:off x="1889760" y="1685925"/>
            <a:ext cx="9280748" cy="3322955"/>
          </a:xfrm>
          <a:prstGeom prst="rect">
            <a:avLst/>
          </a:prstGeom>
          <a:noFill/>
        </p:spPr>
        <p:txBody>
          <a:bodyPr wrap="square" rtlCol="0">
            <a:spAutoFit/>
          </a:bodyPr>
          <a:lstStyle/>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一是  突出监督的政治性——把监督“两个维护”落实情况作为监督首要任务；</a:t>
            </a:r>
          </a:p>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二是  用好“两把尺子”——党章党规党纪和宪法法律法规；</a:t>
            </a:r>
          </a:p>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三是  抓住“关键少数”；</a:t>
            </a:r>
          </a:p>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四是  抓早抓小；</a:t>
            </a:r>
          </a:p>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五是  坚持问题导向——靶向“治疗”；</a:t>
            </a:r>
          </a:p>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六是  坚持依规依纪依法；</a:t>
            </a:r>
          </a:p>
          <a:p>
            <a:pPr fontAlgn="auto">
              <a:lnSpc>
                <a:spcPct val="150000"/>
              </a:lnSpc>
            </a:pPr>
            <a:r>
              <a:rPr sz="2000" b="1" dirty="0">
                <a:latin typeface="黑体" panose="02010609060101010101" pitchFamily="49" charset="-122"/>
                <a:ea typeface="黑体" panose="02010609060101010101" pitchFamily="49" charset="-122"/>
                <a:sym typeface="Arial" panose="020B0604020202020204"/>
              </a:rPr>
              <a:t>七是  敢于动真碰硬。</a:t>
            </a:r>
          </a:p>
        </p:txBody>
      </p:sp>
      <p:sp>
        <p:nvSpPr>
          <p:cNvPr id="6" name="矩形: 圆角 1"/>
          <p:cNvSpPr/>
          <p:nvPr/>
        </p:nvSpPr>
        <p:spPr>
          <a:xfrm>
            <a:off x="483401" y="1888696"/>
            <a:ext cx="846455" cy="31400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7" name="文本框 6"/>
          <p:cNvSpPr txBox="1"/>
          <p:nvPr/>
        </p:nvSpPr>
        <p:spPr>
          <a:xfrm>
            <a:off x="644691" y="1982676"/>
            <a:ext cx="523875" cy="304609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如何做好监督工作</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P spid="6" grpId="0" bldLvl="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3950335" y="634365"/>
            <a:ext cx="4821555" cy="72644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043045" y="675005"/>
            <a:ext cx="4946015" cy="645160"/>
          </a:xfrm>
          <a:prstGeom prst="rect">
            <a:avLst/>
          </a:prstGeom>
          <a:noFill/>
        </p:spPr>
        <p:txBody>
          <a:bodyPr wrap="square" rtlCol="0">
            <a:spAutoFit/>
          </a:bodyPr>
          <a:lstStyle/>
          <a:p>
            <a:r>
              <a:rPr lang="zh-CN" altLang="en-US" sz="3600" b="1" dirty="0" smtClean="0">
                <a:solidFill>
                  <a:prstClr val="white"/>
                </a:solidFill>
                <a:latin typeface="Arial" panose="020B0604020202020204"/>
                <a:ea typeface="微软雅黑" panose="020B0503020204020204" pitchFamily="34" charset="-122"/>
                <a:sym typeface="Arial" panose="020B0604020202020204"/>
              </a:rPr>
              <a:t>●当前监督存在的问题</a:t>
            </a:r>
          </a:p>
        </p:txBody>
      </p:sp>
      <p:sp>
        <p:nvSpPr>
          <p:cNvPr id="8" name="文本框 35"/>
          <p:cNvSpPr txBox="1"/>
          <p:nvPr/>
        </p:nvSpPr>
        <p:spPr>
          <a:xfrm>
            <a:off x="2541905" y="1767840"/>
            <a:ext cx="7755255" cy="3322955"/>
          </a:xfrm>
          <a:prstGeom prst="rect">
            <a:avLst/>
          </a:prstGeom>
          <a:noFill/>
        </p:spPr>
        <p:txBody>
          <a:bodyPr wrap="square" rtlCol="0">
            <a:spAutoFit/>
          </a:bodyPr>
          <a:lstStyle/>
          <a:p>
            <a:pPr fontAlgn="auto">
              <a:lnSpc>
                <a:spcPct val="150000"/>
              </a:lnSpc>
            </a:pPr>
            <a:r>
              <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1.对纪委监督存在误解</a:t>
            </a:r>
            <a:r>
              <a:rPr lang="zh-CN"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a:t>
            </a:r>
            <a:endPar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endParaRPr>
          </a:p>
          <a:p>
            <a:pPr fontAlgn="auto">
              <a:lnSpc>
                <a:spcPct val="150000"/>
              </a:lnSpc>
            </a:pPr>
            <a:r>
              <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2.对着问题线索搞监督，没有问题线索就不监督</a:t>
            </a:r>
            <a:r>
              <a:rPr lang="zh-CN"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a:t>
            </a:r>
            <a:endPar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endParaRPr>
          </a:p>
          <a:p>
            <a:pPr fontAlgn="auto">
              <a:lnSpc>
                <a:spcPct val="150000"/>
              </a:lnSpc>
            </a:pPr>
            <a:r>
              <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3.关起门来搞监督</a:t>
            </a:r>
            <a:r>
              <a:rPr lang="zh-CN"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a:t>
            </a:r>
            <a:endPar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endParaRPr>
          </a:p>
          <a:p>
            <a:pPr fontAlgn="auto">
              <a:lnSpc>
                <a:spcPct val="150000"/>
              </a:lnSpc>
            </a:pPr>
            <a:r>
              <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4.浅化减存遏增</a:t>
            </a:r>
            <a:r>
              <a:rPr lang="zh-CN"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a:t>
            </a:r>
            <a:endPar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endParaRPr>
          </a:p>
          <a:p>
            <a:pPr fontAlgn="auto">
              <a:lnSpc>
                <a:spcPct val="150000"/>
              </a:lnSpc>
            </a:pPr>
            <a:r>
              <a:rPr sz="2800"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Arial" panose="020B0604020202020204"/>
              </a:rPr>
              <a:t>5.为了监督而监督，为了执纪而执纪。</a:t>
            </a:r>
          </a:p>
        </p:txBody>
      </p:sp>
      <p:sp>
        <p:nvSpPr>
          <p:cNvPr id="6" name="矩形: 圆角 1"/>
          <p:cNvSpPr/>
          <p:nvPr/>
        </p:nvSpPr>
        <p:spPr>
          <a:xfrm>
            <a:off x="483401" y="1888696"/>
            <a:ext cx="846455" cy="31400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7" name="文本框 6"/>
          <p:cNvSpPr txBox="1"/>
          <p:nvPr/>
        </p:nvSpPr>
        <p:spPr>
          <a:xfrm>
            <a:off x="644691" y="1982676"/>
            <a:ext cx="523875" cy="304609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如何做好监督工作</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8" grpId="0"/>
      <p:bldP spid="6" grpId="0" bldLvl="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671695" y="461010"/>
            <a:ext cx="2807970"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744720" y="512445"/>
            <a:ext cx="266128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●监督的主要内容</a:t>
            </a:r>
          </a:p>
        </p:txBody>
      </p:sp>
      <p:sp>
        <p:nvSpPr>
          <p:cNvPr id="4" name="Freeform 22"/>
          <p:cNvSpPr/>
          <p:nvPr/>
        </p:nvSpPr>
        <p:spPr bwMode="auto">
          <a:xfrm>
            <a:off x="1402664" y="1224039"/>
            <a:ext cx="10520045" cy="5838190"/>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zh-CN" sz="1600" dirty="0"/>
          </a:p>
          <a:p>
            <a:pPr fontAlgn="auto">
              <a:lnSpc>
                <a:spcPts val="2220"/>
              </a:lnSpc>
            </a:pPr>
            <a:r>
              <a:rPr lang="zh-CN" altLang="zh-CN" sz="1600" b="1" dirty="0"/>
              <a:t>1.学习贯彻落实习近平新时代中国特色社会主义思想和党的十九大精神，执行党和国家路线方针政策，遵守党章党规党纪、国家法律法规的情况；</a:t>
            </a:r>
          </a:p>
          <a:p>
            <a:pPr fontAlgn="auto">
              <a:lnSpc>
                <a:spcPts val="2220"/>
              </a:lnSpc>
            </a:pPr>
            <a:r>
              <a:rPr lang="zh-CN" altLang="zh-CN" sz="1600" b="1" dirty="0"/>
              <a:t>2.树立“四个意识”，践行“两个维护”，贯彻习近平总书记对天津工作提出的“三个着力”重要要求、落实中央重大决策部署，防止和反对“七个有之”问题的情况；</a:t>
            </a:r>
          </a:p>
          <a:p>
            <a:pPr fontAlgn="auto">
              <a:lnSpc>
                <a:spcPts val="2220"/>
              </a:lnSpc>
            </a:pPr>
            <a:r>
              <a:rPr lang="zh-CN" altLang="zh-CN" sz="1600" b="1" dirty="0"/>
              <a:t>3.党组织履行全面从严治党主体责任和纪检组织履行全面从严治党监督责任，以及班子成员履行“一岗双责”的情况；</a:t>
            </a:r>
          </a:p>
          <a:p>
            <a:pPr fontAlgn="auto">
              <a:lnSpc>
                <a:spcPts val="2220"/>
              </a:lnSpc>
            </a:pPr>
            <a:r>
              <a:rPr lang="zh-CN" altLang="zh-CN" sz="1600" b="1" dirty="0"/>
              <a:t>4.推进党内政治生态、政治生活、政治文化一体净化、一体培育、一体建设，认真落实净化政治生态、加强政治文化建设和党内政治生活的制度规定情况；</a:t>
            </a:r>
          </a:p>
          <a:p>
            <a:pPr fontAlgn="auto">
              <a:lnSpc>
                <a:spcPts val="2220"/>
              </a:lnSpc>
            </a:pPr>
            <a:r>
              <a:rPr lang="zh-CN" altLang="zh-CN" sz="1600" b="1" dirty="0"/>
              <a:t>5.加强党的纪律建设，维护党的纪律，特别是政治纪律和政治规矩，开展纪律教育，深化运用“四种形态”，强化日常监督执纪的情况；</a:t>
            </a:r>
          </a:p>
          <a:p>
            <a:pPr fontAlgn="auto">
              <a:lnSpc>
                <a:spcPts val="2220"/>
              </a:lnSpc>
            </a:pPr>
            <a:r>
              <a:rPr lang="zh-CN" altLang="zh-CN" sz="1600" b="1" dirty="0"/>
              <a:t>6.落实中央八项规定精神，切实纠正“四风”特别是形式主义、官僚主义，密切联系群众，维护群众利益，不断改进工作作风的情况；</a:t>
            </a:r>
          </a:p>
          <a:p>
            <a:pPr fontAlgn="auto">
              <a:lnSpc>
                <a:spcPts val="2220"/>
              </a:lnSpc>
            </a:pPr>
            <a:r>
              <a:rPr lang="zh-CN" altLang="zh-CN" sz="1600" b="1" dirty="0"/>
              <a:t>7.坚持党的干部标准，树立正确选人用人导向，执行干部选拔任用工作规定，严格按照规定和程序选人用人的情况；</a:t>
            </a:r>
          </a:p>
          <a:p>
            <a:pPr fontAlgn="auto">
              <a:lnSpc>
                <a:spcPts val="2220"/>
              </a:lnSpc>
            </a:pPr>
            <a:r>
              <a:rPr lang="zh-CN" altLang="zh-CN" sz="1600" b="1" dirty="0"/>
              <a:t>8.国家公职人员依照宪法和有关法律规定，履行职责、秉公用权、廉洁从政从业和培养良好道德操守的情况；</a:t>
            </a:r>
          </a:p>
          <a:p>
            <a:pPr fontAlgn="auto">
              <a:lnSpc>
                <a:spcPts val="2220"/>
              </a:lnSpc>
            </a:pPr>
            <a:r>
              <a:rPr lang="zh-CN" altLang="zh-CN" sz="1600" b="1" dirty="0"/>
              <a:t>9.采取积极有效措施，认真完成党中央和上级党组织部署任务的情况；</a:t>
            </a:r>
          </a:p>
          <a:p>
            <a:pPr fontAlgn="auto">
              <a:lnSpc>
                <a:spcPts val="2220"/>
              </a:lnSpc>
            </a:pPr>
            <a:r>
              <a:rPr lang="zh-CN" altLang="zh-CN" sz="1600" b="1" dirty="0"/>
              <a:t>10.其他需要监督的内容。</a:t>
            </a:r>
          </a:p>
        </p:txBody>
      </p:sp>
      <p:sp>
        <p:nvSpPr>
          <p:cNvPr id="6" name="矩形: 圆角 1"/>
          <p:cNvSpPr/>
          <p:nvPr/>
        </p:nvSpPr>
        <p:spPr>
          <a:xfrm>
            <a:off x="483401" y="1888696"/>
            <a:ext cx="846455" cy="31400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7" name="文本框 6"/>
          <p:cNvSpPr txBox="1"/>
          <p:nvPr/>
        </p:nvSpPr>
        <p:spPr>
          <a:xfrm>
            <a:off x="644691" y="1982676"/>
            <a:ext cx="523875" cy="304609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如何做好监督工作</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4" grpId="0" bldLvl="0" animBg="1"/>
      <p:bldP spid="6" grpId="0" bldLvl="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cstate="print"/>
          <a:stretch>
            <a:fillRect/>
          </a:stretch>
        </p:blipFill>
        <p:spPr>
          <a:xfrm>
            <a:off x="0" y="-3810"/>
            <a:ext cx="12192000" cy="6865620"/>
          </a:xfrm>
          <a:prstGeom prst="rect">
            <a:avLst/>
          </a:prstGeom>
        </p:spPr>
      </p:pic>
      <p:sp>
        <p:nvSpPr>
          <p:cNvPr id="2" name="矩形: 圆角 1"/>
          <p:cNvSpPr/>
          <p:nvPr/>
        </p:nvSpPr>
        <p:spPr>
          <a:xfrm>
            <a:off x="3950335" y="796925"/>
            <a:ext cx="2829560" cy="56388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097020" y="848360"/>
            <a:ext cx="2766695" cy="46037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●监督的主要方式</a:t>
            </a:r>
          </a:p>
        </p:txBody>
      </p:sp>
      <p:grpSp>
        <p:nvGrpSpPr>
          <p:cNvPr id="23" name="组合 22"/>
          <p:cNvGrpSpPr/>
          <p:nvPr/>
        </p:nvGrpSpPr>
        <p:grpSpPr>
          <a:xfrm>
            <a:off x="2767965" y="1460500"/>
            <a:ext cx="8131175" cy="4523105"/>
            <a:chOff x="4359" y="2300"/>
            <a:chExt cx="12805" cy="7123"/>
          </a:xfrm>
        </p:grpSpPr>
        <p:sp>
          <p:nvSpPr>
            <p:cNvPr id="8" name="文本框 35"/>
            <p:cNvSpPr txBox="1"/>
            <p:nvPr/>
          </p:nvSpPr>
          <p:spPr>
            <a:xfrm>
              <a:off x="4359" y="2300"/>
              <a:ext cx="12805" cy="7123"/>
            </a:xfrm>
            <a:prstGeom prst="rect">
              <a:avLst/>
            </a:prstGeom>
            <a:noFill/>
          </p:spPr>
          <p:txBody>
            <a:bodyPr wrap="square" rtlCol="0">
              <a:spAutoFit/>
            </a:bodyPr>
            <a:lstStyle/>
            <a:p>
              <a:pPr fontAlgn="auto">
                <a:lnSpc>
                  <a:spcPct val="150000"/>
                </a:lnSpc>
              </a:pPr>
              <a:r>
                <a:rPr lang="en-US" sz="2400" b="1" dirty="0">
                  <a:latin typeface="黑体" panose="02010609060101010101" pitchFamily="49" charset="-122"/>
                  <a:ea typeface="黑体" panose="02010609060101010101" pitchFamily="49" charset="-122"/>
                  <a:sym typeface="Arial" panose="020B0604020202020204"/>
                </a:rPr>
                <a:t>    </a:t>
              </a:r>
              <a:r>
                <a:rPr sz="2400" b="1" dirty="0">
                  <a:latin typeface="黑体" panose="02010609060101010101" pitchFamily="49" charset="-122"/>
                  <a:ea typeface="黑体" panose="02010609060101010101" pitchFamily="49" charset="-122"/>
                  <a:sym typeface="Arial" panose="020B0604020202020204"/>
                </a:rPr>
                <a:t>经常性监督（比如谈函查结合模式）；</a:t>
              </a:r>
            </a:p>
            <a:p>
              <a:pPr fontAlgn="auto">
                <a:lnSpc>
                  <a:spcPct val="150000"/>
                </a:lnSpc>
              </a:pPr>
              <a:r>
                <a:rPr sz="2400" b="1" dirty="0">
                  <a:latin typeface="黑体" panose="02010609060101010101" pitchFamily="49" charset="-122"/>
                  <a:ea typeface="黑体" panose="02010609060101010101" pitchFamily="49" charset="-122"/>
                  <a:sym typeface="Arial" panose="020B0604020202020204"/>
                </a:rPr>
                <a:t>    参会监督，从“有监督”到“监督准”</a:t>
              </a:r>
              <a:r>
                <a:rPr lang="zh-CN" sz="2400" b="1" dirty="0">
                  <a:latin typeface="黑体" panose="02010609060101010101" pitchFamily="49" charset="-122"/>
                  <a:ea typeface="黑体" panose="02010609060101010101" pitchFamily="49" charset="-122"/>
                  <a:sym typeface="Arial" panose="020B0604020202020204"/>
                </a:rPr>
                <a:t>、</a:t>
              </a:r>
              <a:r>
                <a:rPr sz="2400" b="1" dirty="0">
                  <a:latin typeface="黑体" panose="02010609060101010101" pitchFamily="49" charset="-122"/>
                  <a:ea typeface="黑体" panose="02010609060101010101" pitchFamily="49" charset="-122"/>
                  <a:sym typeface="Arial" panose="020B0604020202020204"/>
                </a:rPr>
                <a:t>“</a:t>
              </a:r>
              <a:r>
                <a:rPr sz="2400" b="1" dirty="0" err="1">
                  <a:latin typeface="黑体" panose="02010609060101010101" pitchFamily="49" charset="-122"/>
                  <a:ea typeface="黑体" panose="02010609060101010101" pitchFamily="49" charset="-122"/>
                  <a:sym typeface="Arial" panose="020B0604020202020204"/>
                </a:rPr>
                <a:t>监督深</a:t>
              </a:r>
              <a:r>
                <a:rPr sz="2400" b="1" dirty="0" smtClean="0">
                  <a:latin typeface="黑体" panose="02010609060101010101" pitchFamily="49" charset="-122"/>
                  <a:ea typeface="黑体" panose="02010609060101010101" pitchFamily="49" charset="-122"/>
                  <a:sym typeface="Arial" panose="020B0604020202020204"/>
                </a:rPr>
                <a:t>”；  </a:t>
              </a:r>
              <a:r>
                <a:rPr sz="2400" b="1" dirty="0">
                  <a:latin typeface="黑体" panose="02010609060101010101" pitchFamily="49" charset="-122"/>
                  <a:ea typeface="黑体" panose="02010609060101010101" pitchFamily="49" charset="-122"/>
                  <a:sym typeface="Arial" panose="020B0604020202020204"/>
                </a:rPr>
                <a:t>通报监督情况；</a:t>
              </a:r>
            </a:p>
            <a:p>
              <a:pPr fontAlgn="auto">
                <a:lnSpc>
                  <a:spcPct val="150000"/>
                </a:lnSpc>
              </a:pPr>
              <a:r>
                <a:rPr sz="2400" b="1" dirty="0">
                  <a:latin typeface="黑体" panose="02010609060101010101" pitchFamily="49" charset="-122"/>
                  <a:ea typeface="黑体" panose="02010609060101010101" pitchFamily="49" charset="-122"/>
                  <a:sym typeface="Arial" panose="020B0604020202020204"/>
                </a:rPr>
                <a:t>    开展专项检查；</a:t>
              </a:r>
            </a:p>
            <a:p>
              <a:pPr fontAlgn="auto">
                <a:lnSpc>
                  <a:spcPct val="150000"/>
                </a:lnSpc>
              </a:pPr>
              <a:r>
                <a:rPr sz="2400" b="1" dirty="0">
                  <a:latin typeface="黑体" panose="02010609060101010101" pitchFamily="49" charset="-122"/>
                  <a:ea typeface="黑体" panose="02010609060101010101" pitchFamily="49" charset="-122"/>
                  <a:sym typeface="Arial" panose="020B0604020202020204"/>
                </a:rPr>
                <a:t>    开展“两个责任”检查考核；</a:t>
              </a:r>
            </a:p>
            <a:p>
              <a:pPr fontAlgn="auto">
                <a:lnSpc>
                  <a:spcPct val="150000"/>
                </a:lnSpc>
              </a:pPr>
              <a:r>
                <a:rPr sz="2400" b="1" dirty="0">
                  <a:latin typeface="黑体" panose="02010609060101010101" pitchFamily="49" charset="-122"/>
                  <a:ea typeface="黑体" panose="02010609060101010101" pitchFamily="49" charset="-122"/>
                  <a:sym typeface="Arial" panose="020B0604020202020204"/>
                </a:rPr>
                <a:t>    监督巡视巡察整改；</a:t>
              </a:r>
            </a:p>
            <a:p>
              <a:pPr fontAlgn="auto">
                <a:lnSpc>
                  <a:spcPct val="150000"/>
                </a:lnSpc>
              </a:pPr>
              <a:r>
                <a:rPr sz="2400" b="1" dirty="0">
                  <a:latin typeface="黑体" panose="02010609060101010101" pitchFamily="49" charset="-122"/>
                  <a:ea typeface="黑体" panose="02010609060101010101" pitchFamily="49" charset="-122"/>
                  <a:sym typeface="Arial" panose="020B0604020202020204"/>
                </a:rPr>
                <a:t>    监督民主生活会；</a:t>
              </a:r>
            </a:p>
            <a:p>
              <a:pPr fontAlgn="auto">
                <a:lnSpc>
                  <a:spcPct val="150000"/>
                </a:lnSpc>
              </a:pPr>
              <a:r>
                <a:rPr sz="2400" b="1" dirty="0">
                  <a:latin typeface="黑体" panose="02010609060101010101" pitchFamily="49" charset="-122"/>
                  <a:ea typeface="黑体" panose="02010609060101010101" pitchFamily="49" charset="-122"/>
                  <a:sym typeface="Arial" panose="020B0604020202020204"/>
                </a:rPr>
                <a:t>    其他监督方式。</a:t>
              </a:r>
            </a:p>
          </p:txBody>
        </p:sp>
        <p:sp>
          <p:nvSpPr>
            <p:cNvPr id="14" name="椭圆 13"/>
            <p:cNvSpPr/>
            <p:nvPr/>
          </p:nvSpPr>
          <p:spPr>
            <a:xfrm>
              <a:off x="4495" y="7864"/>
              <a:ext cx="318" cy="3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7</a:t>
              </a:r>
            </a:p>
          </p:txBody>
        </p:sp>
        <p:sp>
          <p:nvSpPr>
            <p:cNvPr id="15" name="椭圆 14"/>
            <p:cNvSpPr/>
            <p:nvPr/>
          </p:nvSpPr>
          <p:spPr>
            <a:xfrm>
              <a:off x="4495" y="3615"/>
              <a:ext cx="318" cy="28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2</a:t>
              </a:r>
            </a:p>
          </p:txBody>
        </p:sp>
        <p:sp>
          <p:nvSpPr>
            <p:cNvPr id="16" name="椭圆 15"/>
            <p:cNvSpPr/>
            <p:nvPr/>
          </p:nvSpPr>
          <p:spPr>
            <a:xfrm>
              <a:off x="4495" y="4415"/>
              <a:ext cx="318" cy="3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3</a:t>
              </a:r>
            </a:p>
          </p:txBody>
        </p:sp>
        <p:sp>
          <p:nvSpPr>
            <p:cNvPr id="17" name="椭圆 16"/>
            <p:cNvSpPr/>
            <p:nvPr/>
          </p:nvSpPr>
          <p:spPr>
            <a:xfrm>
              <a:off x="4495" y="5244"/>
              <a:ext cx="318" cy="3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4</a:t>
              </a:r>
            </a:p>
          </p:txBody>
        </p:sp>
        <p:sp>
          <p:nvSpPr>
            <p:cNvPr id="18" name="椭圆 17"/>
            <p:cNvSpPr/>
            <p:nvPr/>
          </p:nvSpPr>
          <p:spPr>
            <a:xfrm>
              <a:off x="4495" y="6090"/>
              <a:ext cx="318" cy="3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5</a:t>
              </a:r>
            </a:p>
          </p:txBody>
        </p:sp>
        <p:sp>
          <p:nvSpPr>
            <p:cNvPr id="20" name="椭圆 19"/>
            <p:cNvSpPr/>
            <p:nvPr/>
          </p:nvSpPr>
          <p:spPr>
            <a:xfrm>
              <a:off x="4495" y="7015"/>
              <a:ext cx="318" cy="3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6</a:t>
              </a:r>
            </a:p>
          </p:txBody>
        </p:sp>
        <p:sp>
          <p:nvSpPr>
            <p:cNvPr id="21" name="椭圆 20"/>
            <p:cNvSpPr/>
            <p:nvPr/>
          </p:nvSpPr>
          <p:spPr>
            <a:xfrm>
              <a:off x="4495" y="2739"/>
              <a:ext cx="318" cy="357"/>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1</a:t>
              </a:r>
            </a:p>
          </p:txBody>
        </p:sp>
        <p:sp>
          <p:nvSpPr>
            <p:cNvPr id="22" name="椭圆 21"/>
            <p:cNvSpPr/>
            <p:nvPr/>
          </p:nvSpPr>
          <p:spPr>
            <a:xfrm>
              <a:off x="4495" y="8728"/>
              <a:ext cx="318" cy="32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mn-ea"/>
                  <a:cs typeface="Arial" panose="020B0604020202020204" pitchFamily="34" charset="0"/>
                </a:rPr>
                <a:t>8</a:t>
              </a:r>
            </a:p>
          </p:txBody>
        </p:sp>
      </p:grpSp>
      <p:sp>
        <p:nvSpPr>
          <p:cNvPr id="19" name="矩形: 圆角 1"/>
          <p:cNvSpPr/>
          <p:nvPr/>
        </p:nvSpPr>
        <p:spPr>
          <a:xfrm>
            <a:off x="483401" y="1888696"/>
            <a:ext cx="846455" cy="31400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24" name="文本框 23"/>
          <p:cNvSpPr txBox="1"/>
          <p:nvPr/>
        </p:nvSpPr>
        <p:spPr>
          <a:xfrm>
            <a:off x="644691" y="1982676"/>
            <a:ext cx="523875" cy="3046095"/>
          </a:xfrm>
          <a:prstGeom prst="rect">
            <a:avLst/>
          </a:prstGeom>
          <a:noFill/>
        </p:spPr>
        <p:txBody>
          <a:bodyPr wrap="square" rtlCol="0">
            <a:spAutoFit/>
          </a:bodyPr>
          <a:lstStyle/>
          <a:p>
            <a:r>
              <a:rPr lang="zh-CN" altLang="en-US" sz="2400" b="1" dirty="0" smtClean="0">
                <a:solidFill>
                  <a:prstClr val="white"/>
                </a:solidFill>
                <a:latin typeface="Arial" panose="020B0604020202020204"/>
                <a:ea typeface="微软雅黑" panose="020B0503020204020204" pitchFamily="34" charset="-122"/>
                <a:sym typeface="Arial" panose="020B0604020202020204"/>
              </a:rPr>
              <a:t>如何做好监督工作</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9" grpId="0" bldLvl="0" animBg="1"/>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cstate="print"/>
          <a:stretch>
            <a:fillRect/>
          </a:stretch>
        </p:blipFill>
        <p:spPr>
          <a:xfrm>
            <a:off x="635" y="-8255"/>
            <a:ext cx="12192000" cy="6865620"/>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120710"/>
            <a:ext cx="12192000" cy="2737103"/>
          </a:xfrm>
          <a:prstGeom prst="rect">
            <a:avLst/>
          </a:prstGeom>
        </p:spPr>
      </p:pic>
      <p:grpSp>
        <p:nvGrpSpPr>
          <p:cNvPr id="5" name="组合 4"/>
          <p:cNvGrpSpPr/>
          <p:nvPr/>
        </p:nvGrpSpPr>
        <p:grpSpPr>
          <a:xfrm>
            <a:off x="5162593" y="1023129"/>
            <a:ext cx="1702724" cy="1702725"/>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pitchFamily="34" charset="-122"/>
                <a:sym typeface="Arial" panose="020B0604020202020204"/>
              </a:endParaRPr>
            </a:p>
          </p:txBody>
        </p:sp>
        <p:sp>
          <p:nvSpPr>
            <p:cNvPr id="7"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0" name="矩形: 圆角 9"/>
          <p:cNvSpPr/>
          <p:nvPr/>
        </p:nvSpPr>
        <p:spPr>
          <a:xfrm>
            <a:off x="1658620" y="2879090"/>
            <a:ext cx="9237980" cy="15989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spc="200" dirty="0" smtClean="0">
                <a:solidFill>
                  <a:srgbClr val="C00000"/>
                </a:solidFill>
                <a:uFillTx/>
                <a:latin typeface="Arial" panose="020B0604020202020204"/>
                <a:ea typeface="微软雅黑" panose="020B0503020204020204" pitchFamily="34" charset="-122"/>
                <a:sym typeface="Arial" panose="020B0604020202020204"/>
              </a:rPr>
              <a:t>全面从严治党永远在路上</a:t>
            </a:r>
          </a:p>
        </p:txBody>
      </p:sp>
    </p:spTree>
    <p:extLst>
      <p:ext uri="{BB962C8B-B14F-4D97-AF65-F5344CB8AC3E}">
        <p14:creationId xmlns:p14="http://schemas.microsoft.com/office/powerpoint/2010/main" xmlns="" val="3363246741"/>
      </p:ext>
    </p:extLst>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anim calcmode="lin" valueType="num">
                                          <p:cBhvr>
                                            <p:cTn id="8" dur="300" fill="hold"/>
                                            <p:tgtEl>
                                              <p:spTgt spid="33"/>
                                            </p:tgtEl>
                                            <p:attrNameLst>
                                              <p:attrName>ppt_x</p:attrName>
                                            </p:attrNameLst>
                                          </p:cBhvr>
                                          <p:tavLst>
                                            <p:tav tm="0">
                                              <p:val>
                                                <p:strVal val="#ppt_x"/>
                                              </p:val>
                                            </p:tav>
                                            <p:tav tm="100000">
                                              <p:val>
                                                <p:strVal val="#ppt_x"/>
                                              </p:val>
                                            </p:tav>
                                          </p:tavLst>
                                        </p:anim>
                                        <p:anim calcmode="lin" valueType="num">
                                          <p:cBhvr>
                                            <p:cTn id="9" dur="3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par>
                              <p:cTn id="20" fill="hold">
                                <p:stCondLst>
                                  <p:cond delay="1500"/>
                                </p:stCondLst>
                                <p:childTnLst>
                                  <p:par>
                                    <p:cTn id="21" presetID="53" presetClass="exit" presetSubtype="32" fill="hold" nodeType="after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6" presetClass="emph" presetSubtype="0" fill="hold" nodeType="after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par>
                              <p:cTn id="36" fill="hold">
                                <p:stCondLst>
                                  <p:cond delay="3000"/>
                                </p:stCondLst>
                                <p:childTnLst>
                                  <p:par>
                                    <p:cTn id="37" presetID="2" presetClass="entr" presetSubtype="2" fill="hold" grpId="0" nodeType="afterEffect" p14:presetBounceEnd="82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82000">
                                          <p:cBhvr additive="base">
                                            <p:cTn id="39" dur="500" fill="hold"/>
                                            <p:tgtEl>
                                              <p:spTgt spid="10"/>
                                            </p:tgtEl>
                                            <p:attrNameLst>
                                              <p:attrName>ppt_x</p:attrName>
                                            </p:attrNameLst>
                                          </p:cBhvr>
                                          <p:tavLst>
                                            <p:tav tm="0">
                                              <p:val>
                                                <p:strVal val="1+#ppt_w/2"/>
                                              </p:val>
                                            </p:tav>
                                            <p:tav tm="100000">
                                              <p:val>
                                                <p:strVal val="#ppt_x"/>
                                              </p:val>
                                            </p:tav>
                                          </p:tavLst>
                                        </p:anim>
                                        <p:anim calcmode="lin" valueType="num" p14:bounceEnd="82000">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anim calcmode="lin" valueType="num">
                                          <p:cBhvr>
                                            <p:cTn id="8" dur="300" fill="hold"/>
                                            <p:tgtEl>
                                              <p:spTgt spid="33"/>
                                            </p:tgtEl>
                                            <p:attrNameLst>
                                              <p:attrName>ppt_x</p:attrName>
                                            </p:attrNameLst>
                                          </p:cBhvr>
                                          <p:tavLst>
                                            <p:tav tm="0">
                                              <p:val>
                                                <p:strVal val="#ppt_x"/>
                                              </p:val>
                                            </p:tav>
                                            <p:tav tm="100000">
                                              <p:val>
                                                <p:strVal val="#ppt_x"/>
                                              </p:val>
                                            </p:tav>
                                          </p:tavLst>
                                        </p:anim>
                                        <p:anim calcmode="lin" valueType="num">
                                          <p:cBhvr>
                                            <p:cTn id="9" dur="3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par>
                              <p:cTn id="20" fill="hold">
                                <p:stCondLst>
                                  <p:cond delay="1500"/>
                                </p:stCondLst>
                                <p:childTnLst>
                                  <p:par>
                                    <p:cTn id="21" presetID="53" presetClass="exit" presetSubtype="32" fill="hold" nodeType="after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6" presetClass="emph" presetSubtype="0" fill="hold" nodeType="after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553123" y="377651"/>
            <a:ext cx="3052483" cy="598986"/>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644390" y="377825"/>
            <a:ext cx="2905125"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3】干扰巡视</a:t>
            </a:r>
          </a:p>
        </p:txBody>
      </p:sp>
      <p:sp>
        <p:nvSpPr>
          <p:cNvPr id="10" name="矩形: 圆角 1"/>
          <p:cNvSpPr/>
          <p:nvPr/>
        </p:nvSpPr>
        <p:spPr>
          <a:xfrm>
            <a:off x="698500" y="1509395"/>
            <a:ext cx="11022965" cy="100330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1358900" y="1509395"/>
            <a:ext cx="9795132" cy="829945"/>
          </a:xfrm>
          <a:prstGeom prst="rect">
            <a:avLst/>
          </a:prstGeom>
          <a:noFill/>
        </p:spPr>
        <p:txBody>
          <a:bodyPr wrap="square" rtlCol="0">
            <a:spAutoFit/>
          </a:bodyPr>
          <a:lstStyle/>
          <a:p>
            <a:pPr>
              <a:lnSpc>
                <a:spcPct val="150000"/>
              </a:lnSpc>
            </a:pPr>
            <a:r>
              <a:rPr sz="3200" b="1" dirty="0">
                <a:solidFill>
                  <a:prstClr val="black"/>
                </a:solidFill>
                <a:latin typeface="黑体" panose="02010609060101010101" pitchFamily="49" charset="-122"/>
                <a:ea typeface="黑体" panose="02010609060101010101" pitchFamily="49" charset="-122"/>
                <a:sym typeface="Arial" panose="020B0604020202020204"/>
              </a:rPr>
              <a:t>“干扰巡视巡察工作或者不落实巡视巡察整改要求”</a:t>
            </a:r>
          </a:p>
        </p:txBody>
      </p:sp>
      <p:sp>
        <p:nvSpPr>
          <p:cNvPr id="9" name="文本框 35"/>
          <p:cNvSpPr txBox="1"/>
          <p:nvPr/>
        </p:nvSpPr>
        <p:spPr>
          <a:xfrm>
            <a:off x="6116320" y="3219441"/>
            <a:ext cx="5334275" cy="1938992"/>
          </a:xfrm>
          <a:prstGeom prst="rect">
            <a:avLst/>
          </a:prstGeom>
          <a:noFill/>
        </p:spPr>
        <p:txBody>
          <a:bodyPr wrap="square" rtlCol="0">
            <a:spAutoFit/>
          </a:bodyPr>
          <a:lstStyle/>
          <a:p>
            <a:pPr>
              <a:lnSpc>
                <a:spcPct val="150000"/>
              </a:lnSpc>
            </a:pPr>
            <a:r>
              <a:rPr lang="zh-CN" altLang="en-US"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党</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的十八大以来，巡视利剑出鞘，一些腐败分子千方百计干扰巡视，妄想蒙混过关。新条例增写对干扰巡视的处分规定，让巡视利剑更加锋利。</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4" name="图片 3" descr="微信图片_20180919085230"/>
          <p:cNvPicPr>
            <a:picLocks noChangeAspect="1"/>
          </p:cNvPicPr>
          <p:nvPr/>
        </p:nvPicPr>
        <p:blipFill>
          <a:blip r:embed="rId5" cstate="print"/>
          <a:stretch>
            <a:fillRect/>
          </a:stretch>
        </p:blipFill>
        <p:spPr>
          <a:xfrm>
            <a:off x="1500505" y="2764790"/>
            <a:ext cx="3052445" cy="24212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553123" y="377651"/>
            <a:ext cx="3052483" cy="598986"/>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644390" y="377825"/>
            <a:ext cx="2905125"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4】拉票贿选</a:t>
            </a:r>
          </a:p>
        </p:txBody>
      </p:sp>
      <p:sp>
        <p:nvSpPr>
          <p:cNvPr id="10" name="矩形: 圆角 1"/>
          <p:cNvSpPr/>
          <p:nvPr/>
        </p:nvSpPr>
        <p:spPr>
          <a:xfrm>
            <a:off x="698500" y="1509395"/>
            <a:ext cx="11022965" cy="100330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480437" y="1538049"/>
            <a:ext cx="11489570" cy="738664"/>
          </a:xfrm>
          <a:prstGeom prst="rect">
            <a:avLst/>
          </a:prstGeom>
          <a:noFill/>
        </p:spPr>
        <p:txBody>
          <a:bodyPr wrap="square" rtlCol="0">
            <a:spAutoFit/>
          </a:bodyPr>
          <a:lstStyle/>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“搞有组织的拉票贿选，或者用公款拉票贿选的，从重或者加重处分”</a:t>
            </a:r>
          </a:p>
        </p:txBody>
      </p:sp>
      <p:sp>
        <p:nvSpPr>
          <p:cNvPr id="9" name="文本框 35"/>
          <p:cNvSpPr txBox="1"/>
          <p:nvPr/>
        </p:nvSpPr>
        <p:spPr>
          <a:xfrm>
            <a:off x="6207760" y="2974975"/>
            <a:ext cx="5267548" cy="2400657"/>
          </a:xfrm>
          <a:prstGeom prst="rect">
            <a:avLst/>
          </a:prstGeom>
          <a:noFill/>
        </p:spPr>
        <p:txBody>
          <a:bodyPr wrap="square" rtlCol="0">
            <a:spAutoFit/>
          </a:bodyPr>
          <a:lstStyle/>
          <a:p>
            <a:pPr>
              <a:lnSpc>
                <a:spcPct val="150000"/>
              </a:lnSpc>
            </a:pPr>
            <a:r>
              <a:rPr lang="zh-CN" altLang="en-US"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党</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的十八大以来，中央先后查处湖南衡阳破坏选举案、四川南充拉票贿选案、辽宁拉票贿选案等一系列大案，体现了猛药去疴、重典治乱的决心意志。新条例对拉票贿选从重加重处分，正是这种决心意志的体现。</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3" name="图片 2" descr="微信图片_20180919085236"/>
          <p:cNvPicPr>
            <a:picLocks noChangeAspect="1"/>
          </p:cNvPicPr>
          <p:nvPr/>
        </p:nvPicPr>
        <p:blipFill>
          <a:blip r:embed="rId5" cstate="print"/>
          <a:stretch>
            <a:fillRect/>
          </a:stretch>
        </p:blipFill>
        <p:spPr>
          <a:xfrm>
            <a:off x="1099820" y="2728595"/>
            <a:ext cx="3662680" cy="25723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100830" y="377825"/>
            <a:ext cx="4671060" cy="59880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100195" y="377825"/>
            <a:ext cx="4671060"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5】利用未公开信息买卖股票</a:t>
            </a:r>
          </a:p>
        </p:txBody>
      </p:sp>
      <p:sp>
        <p:nvSpPr>
          <p:cNvPr id="10" name="矩形: 圆角 1"/>
          <p:cNvSpPr/>
          <p:nvPr/>
        </p:nvSpPr>
        <p:spPr>
          <a:xfrm>
            <a:off x="698500" y="1509395"/>
            <a:ext cx="11022965" cy="1003300"/>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698500" y="1509395"/>
            <a:ext cx="10930255" cy="1014730"/>
          </a:xfrm>
          <a:prstGeom prst="rect">
            <a:avLst/>
          </a:prstGeom>
          <a:noFill/>
        </p:spPr>
        <p:txBody>
          <a:bodyPr wrap="square" rtlCol="0">
            <a:spAutoFit/>
          </a:bodyPr>
          <a:lstStyle/>
          <a:p>
            <a:pPr>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“利用参与企业重组改制、定向增发、兼并投资、土地使用权出让等决策、审批过程中掌握的信息买卖股票，利用职权或者职务上的影响通过购买信托产品、基金等方式非正常获利的”</a:t>
            </a:r>
          </a:p>
        </p:txBody>
      </p:sp>
      <p:sp>
        <p:nvSpPr>
          <p:cNvPr id="9" name="文本框 35"/>
          <p:cNvSpPr txBox="1"/>
          <p:nvPr/>
        </p:nvSpPr>
        <p:spPr>
          <a:xfrm>
            <a:off x="6160135" y="2847618"/>
            <a:ext cx="5418773" cy="2400657"/>
          </a:xfrm>
          <a:prstGeom prst="rect">
            <a:avLst/>
          </a:prstGeom>
          <a:noFill/>
        </p:spPr>
        <p:txBody>
          <a:bodyPr wrap="square" rtlCol="0">
            <a:spAutoFit/>
          </a:bodyPr>
          <a:lstStyle/>
          <a:p>
            <a:pPr>
              <a:lnSpc>
                <a:spcPct val="150000"/>
              </a:lnSpc>
            </a:pPr>
            <a:r>
              <a:rPr lang="zh-CN" altLang="en-US"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一些</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领导干部既想当官，又想发财，在利益诱惑面前丧失原则，搞监守自盗，专业性、行业性腐败往往手法隐蔽。将股票内幕交易纳入处分条例，紧盯金融腐败的重点领域和关键环节，释放出“莫伸手，伸手必被抓”的强烈信号。</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4" name="图片 3" descr="微信图片_20180919085243"/>
          <p:cNvPicPr>
            <a:picLocks noChangeAspect="1"/>
          </p:cNvPicPr>
          <p:nvPr/>
        </p:nvPicPr>
        <p:blipFill>
          <a:blip r:embed="rId5" cstate="print"/>
          <a:stretch>
            <a:fillRect/>
          </a:stretch>
        </p:blipFill>
        <p:spPr>
          <a:xfrm>
            <a:off x="1476375" y="2814955"/>
            <a:ext cx="3441700" cy="24333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5037455" y="377825"/>
            <a:ext cx="2933700" cy="59880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5038090" y="377825"/>
            <a:ext cx="2795270"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6】违规揽储</a:t>
            </a:r>
          </a:p>
        </p:txBody>
      </p:sp>
      <p:sp>
        <p:nvSpPr>
          <p:cNvPr id="10" name="矩形: 圆角 1"/>
          <p:cNvSpPr/>
          <p:nvPr/>
        </p:nvSpPr>
        <p:spPr>
          <a:xfrm>
            <a:off x="698500" y="1246505"/>
            <a:ext cx="11022965" cy="1199515"/>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760095" y="1246505"/>
            <a:ext cx="10930255" cy="1198880"/>
          </a:xfrm>
          <a:prstGeom prst="rect">
            <a:avLst/>
          </a:prstGeom>
          <a:noFill/>
        </p:spPr>
        <p:txBody>
          <a:bodyPr wrap="square" rtlCol="0">
            <a:spAutoFit/>
          </a:bodyPr>
          <a:lstStyle/>
          <a:p>
            <a:pPr>
              <a:lnSpc>
                <a:spcPct val="150000"/>
              </a:lnSpc>
            </a:pPr>
            <a:r>
              <a:rPr sz="2400" b="1" dirty="0">
                <a:solidFill>
                  <a:prstClr val="black"/>
                </a:solidFill>
                <a:latin typeface="黑体" panose="02010609060101010101" pitchFamily="49" charset="-122"/>
                <a:ea typeface="黑体" panose="02010609060101010101" pitchFamily="49" charset="-122"/>
                <a:sym typeface="Arial" panose="020B0604020202020204"/>
              </a:rPr>
              <a:t>“利用职权或者职务上的影响，为配偶、子女及其配偶等亲属和其他特定关系人吸收存款、推销金融产品等提供帮助谋取利益的”</a:t>
            </a:r>
          </a:p>
        </p:txBody>
      </p:sp>
      <p:sp>
        <p:nvSpPr>
          <p:cNvPr id="9" name="文本框 35"/>
          <p:cNvSpPr txBox="1"/>
          <p:nvPr/>
        </p:nvSpPr>
        <p:spPr>
          <a:xfrm>
            <a:off x="6209982" y="2546431"/>
            <a:ext cx="5586602" cy="3323987"/>
          </a:xfrm>
          <a:prstGeom prst="rect">
            <a:avLst/>
          </a:prstGeom>
          <a:noFill/>
        </p:spPr>
        <p:txBody>
          <a:bodyPr wrap="square" rtlCol="0">
            <a:spAutoFit/>
          </a:bodyPr>
          <a:lstStyle/>
          <a:p>
            <a:pPr>
              <a:lnSpc>
                <a:spcPct val="150000"/>
              </a:lnSpc>
            </a:pP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一些党政机关、事业单位相关负责人把单位经费、项目资金存到指定银行，银行则“投桃报李”，或给予高额回扣，或为其亲属安排职位、发放高薪，形成利益输送灰色链条，成为备受关注的隐形腐败。破除“潜规则”，必须立下“明规矩”。将违规揽储纳入“负面清单”，意在最大限度地挤压相关经济领域的权力寻租空间。</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7" name="图片 6" descr="FS[AMQI@A$}8F1K]V(_JV44"/>
          <p:cNvPicPr>
            <a:picLocks noChangeAspect="1"/>
          </p:cNvPicPr>
          <p:nvPr/>
        </p:nvPicPr>
        <p:blipFill>
          <a:blip r:embed="rId5" cstate="print"/>
          <a:stretch>
            <a:fillRect/>
          </a:stretch>
        </p:blipFill>
        <p:spPr>
          <a:xfrm>
            <a:off x="922655" y="2656840"/>
            <a:ext cx="3801110" cy="27019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2000"/>
                                        <p:tgtEl>
                                          <p:spTgt spid="7"/>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635" y="-8255"/>
            <a:ext cx="12192000" cy="6865620"/>
          </a:xfrm>
          <a:prstGeom prst="rect">
            <a:avLst/>
          </a:prstGeom>
        </p:spPr>
      </p:pic>
      <p:sp>
        <p:nvSpPr>
          <p:cNvPr id="2" name="矩形: 圆角 1"/>
          <p:cNvSpPr/>
          <p:nvPr/>
        </p:nvSpPr>
        <p:spPr>
          <a:xfrm>
            <a:off x="4100830" y="377825"/>
            <a:ext cx="4671060" cy="59880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4100195" y="377825"/>
            <a:ext cx="4671060" cy="553085"/>
          </a:xfrm>
          <a:prstGeom prst="rect">
            <a:avLst/>
          </a:prstGeom>
          <a:noFill/>
        </p:spPr>
        <p:txBody>
          <a:bodyPr wrap="square" rtlCol="0">
            <a:spAutoFit/>
          </a:bodyPr>
          <a:lstStyle/>
          <a:p>
            <a:pPr algn="l">
              <a:lnSpc>
                <a:spcPct val="150000"/>
              </a:lnSpc>
            </a:pPr>
            <a:r>
              <a:rPr sz="2000" b="1" dirty="0">
                <a:solidFill>
                  <a:prstClr val="black"/>
                </a:solidFill>
                <a:latin typeface="黑体" panose="02010609060101010101" pitchFamily="49" charset="-122"/>
                <a:ea typeface="黑体" panose="02010609060101010101" pitchFamily="49" charset="-122"/>
                <a:sym typeface="Arial" panose="020B0604020202020204"/>
              </a:rPr>
              <a:t>【关键词 7】扶贫领域腐败和作风问题</a:t>
            </a:r>
          </a:p>
        </p:txBody>
      </p:sp>
      <p:sp>
        <p:nvSpPr>
          <p:cNvPr id="10" name="矩形: 圆角 1"/>
          <p:cNvSpPr/>
          <p:nvPr/>
        </p:nvSpPr>
        <p:spPr>
          <a:xfrm>
            <a:off x="698500" y="1158240"/>
            <a:ext cx="11022965" cy="1354455"/>
          </a:xfrm>
          <a:prstGeom prst="roundRect">
            <a:avLst>
              <a:gd name="adj" fmla="val 7002"/>
            </a:avLst>
          </a:prstGeom>
          <a:gradFill>
            <a:gsLst>
              <a:gs pos="0">
                <a:srgbClr val="FF3300"/>
              </a:gs>
              <a:gs pos="100000">
                <a:srgbClr val="C00000">
                  <a:alpha val="37000"/>
                </a:srgbClr>
              </a:gs>
              <a:gs pos="100000">
                <a:srgbClr val="FF33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sym typeface="Arial" panose="020B0604020202020204"/>
            </a:endParaRPr>
          </a:p>
        </p:txBody>
      </p:sp>
      <p:sp>
        <p:nvSpPr>
          <p:cNvPr id="8" name="文本框 35"/>
          <p:cNvSpPr txBox="1"/>
          <p:nvPr/>
        </p:nvSpPr>
        <p:spPr>
          <a:xfrm>
            <a:off x="744855" y="1143635"/>
            <a:ext cx="10930255" cy="1383665"/>
          </a:xfrm>
          <a:prstGeom prst="rect">
            <a:avLst/>
          </a:prstGeom>
          <a:noFill/>
        </p:spPr>
        <p:txBody>
          <a:bodyPr wrap="square" rtlCol="0">
            <a:spAutoFit/>
          </a:bodyPr>
          <a:lstStyle/>
          <a:p>
            <a:pPr>
              <a:lnSpc>
                <a:spcPct val="150000"/>
              </a:lnSpc>
            </a:pPr>
            <a:r>
              <a:rPr sz="2800" b="1" dirty="0">
                <a:solidFill>
                  <a:prstClr val="black"/>
                </a:solidFill>
                <a:latin typeface="黑体" panose="02010609060101010101" pitchFamily="49" charset="-122"/>
                <a:ea typeface="黑体" panose="02010609060101010101" pitchFamily="49" charset="-122"/>
                <a:sym typeface="Arial" panose="020B0604020202020204"/>
              </a:rPr>
              <a:t>“在扶贫领域有克扣群众财物、拖欠群众钱款、吃拿卡要等行为的，从重或者加重处分”</a:t>
            </a:r>
          </a:p>
        </p:txBody>
      </p:sp>
      <p:sp>
        <p:nvSpPr>
          <p:cNvPr id="9" name="文本框 35"/>
          <p:cNvSpPr txBox="1"/>
          <p:nvPr/>
        </p:nvSpPr>
        <p:spPr>
          <a:xfrm>
            <a:off x="6264910" y="2867988"/>
            <a:ext cx="5284539" cy="2400657"/>
          </a:xfrm>
          <a:prstGeom prst="rect">
            <a:avLst/>
          </a:prstGeom>
          <a:noFill/>
        </p:spPr>
        <p:txBody>
          <a:bodyPr wrap="square" rtlCol="0">
            <a:spAutoFit/>
          </a:bodyPr>
          <a:lstStyle/>
          <a:p>
            <a:pPr>
              <a:lnSpc>
                <a:spcPct val="150000"/>
              </a:lnSpc>
            </a:pPr>
            <a:r>
              <a:rPr lang="en-US" altLang="zh-CN" sz="2000" b="1" dirty="0" smtClean="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a:t>
            </a:r>
            <a:r>
              <a:rPr lang="zh-CN" altLang="en-US" sz="2000" b="1" dirty="0">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sym typeface="Arial" panose="020B0604020202020204"/>
              </a:rPr>
              <a:t>老虎”露头就要打，“苍蝇”乱飞也要拍。一些党员干部，对扶贫惠农资金物资吃拿卡要、截流私分、优亲厚友，破坏党群关系，严重影响脱贫攻坚大计，必须加强监管从严惩治。</a:t>
            </a:r>
          </a:p>
        </p:txBody>
      </p:sp>
      <p:sp>
        <p:nvSpPr>
          <p:cNvPr id="62" name="Flecha arriba 27"/>
          <p:cNvSpPr/>
          <p:nvPr/>
        </p:nvSpPr>
        <p:spPr>
          <a:xfrm rot="5400000">
            <a:off x="5349240" y="3531235"/>
            <a:ext cx="379730" cy="1002030"/>
          </a:xfrm>
          <a:prstGeom prst="upArrow">
            <a:avLst>
              <a:gd name="adj1" fmla="val 76051"/>
              <a:gd name="adj2" fmla="val 74146"/>
            </a:avLst>
          </a:prstGeom>
          <a:solidFill>
            <a:srgbClr val="D00E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endParaRPr>
          </a:p>
        </p:txBody>
      </p:sp>
      <p:pic>
        <p:nvPicPr>
          <p:cNvPr id="3" name="图片 2" descr="微信图片_20180919085252"/>
          <p:cNvPicPr>
            <a:picLocks noChangeAspect="1"/>
          </p:cNvPicPr>
          <p:nvPr/>
        </p:nvPicPr>
        <p:blipFill>
          <a:blip r:embed="rId5" cstate="print"/>
          <a:stretch>
            <a:fillRect/>
          </a:stretch>
        </p:blipFill>
        <p:spPr>
          <a:xfrm>
            <a:off x="1055370" y="2693670"/>
            <a:ext cx="3757930" cy="2501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0-#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4" grpId="0"/>
      <p:bldP spid="10" grpId="0" bldLvl="0" animBg="1"/>
      <p:bldP spid="8" grpId="0"/>
      <p:bldP spid="9" grpId="0"/>
      <p:bldP spid="6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28_2*i*0"/>
  <p:tag name="KSO_WM_TEMPLATE_CATEGORY" val="custom"/>
  <p:tag name="KSO_WM_TEMPLATE_INDEX" val="20189028"/>
  <p:tag name="KSO_WM_UNIT_INDEX" val="0"/>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28_2*i*1"/>
  <p:tag name="KSO_WM_TEMPLATE_CATEGORY" val="custom"/>
  <p:tag name="KSO_WM_TEMPLATE_INDEX" val="20189028"/>
  <p:tag name="KSO_WM_UNIT_INDEX"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8"/>
  <p:tag name="KSO_WM_UNIT_TYPE" val="l_h_i"/>
  <p:tag name="KSO_WM_UNIT_INDEX" val="1_1_1"/>
  <p:tag name="KSO_WM_UNIT_LAYERLEVEL" val="1_1_1"/>
  <p:tag name="KSO_WM_BEAUTIFY_FLAG" val="#wm#"/>
  <p:tag name="KSO_WM_TAG_VERSION" val="1.0"/>
  <p:tag name="KSO_WM_DIAGRAM_GROUP_CODE" val="l1-1"/>
  <p:tag name="KSO_WM_UNIT_ID" val="custom20189028_2*l_h_i*1_1_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8"/>
  <p:tag name="KSO_WM_UNIT_TYPE" val="l_h_i"/>
  <p:tag name="KSO_WM_UNIT_INDEX" val="1_2_1"/>
  <p:tag name="KSO_WM_UNIT_LAYERLEVEL" val="1_1_1"/>
  <p:tag name="KSO_WM_BEAUTIFY_FLAG" val="#wm#"/>
  <p:tag name="KSO_WM_TAG_VERSION" val="1.0"/>
  <p:tag name="KSO_WM_DIAGRAM_GROUP_CODE" val="l1-1"/>
  <p:tag name="KSO_WM_UNIT_ID" val="custom20189028_2*l_h_i*1_2_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8"/>
  <p:tag name="KSO_WM_UNIT_TYPE" val="l_h_i"/>
  <p:tag name="KSO_WM_UNIT_INDEX" val="1_1_2"/>
  <p:tag name="KSO_WM_UNIT_LAYERLEVEL" val="1_1_1"/>
  <p:tag name="KSO_WM_BEAUTIFY_FLAG" val="#wm#"/>
  <p:tag name="KSO_WM_TAG_VERSION" val="1.0"/>
  <p:tag name="KSO_WM_DIAGRAM_GROUP_CODE" val="l1-1"/>
  <p:tag name="KSO_WM_UNIT_ID" val="custom20189028_2*l_h_i*1_1_2"/>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8"/>
  <p:tag name="KSO_WM_UNIT_TYPE" val="l_h_i"/>
  <p:tag name="KSO_WM_UNIT_INDEX" val="1_2_1"/>
  <p:tag name="KSO_WM_UNIT_LAYERLEVEL" val="1_1_1"/>
  <p:tag name="KSO_WM_BEAUTIFY_FLAG" val="#wm#"/>
  <p:tag name="KSO_WM_TAG_VERSION" val="1.0"/>
  <p:tag name="KSO_WM_DIAGRAM_GROUP_CODE" val="l1-1"/>
  <p:tag name="KSO_WM_UNIT_ID" val="custom20189028_2*l_h_i*1_2_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8"/>
  <p:tag name="KSO_WM_UNIT_TYPE" val="l_h_i"/>
  <p:tag name="KSO_WM_UNIT_INDEX" val="1_1_2"/>
  <p:tag name="KSO_WM_UNIT_LAYERLEVEL" val="1_1_1"/>
  <p:tag name="KSO_WM_BEAUTIFY_FLAG" val="#wm#"/>
  <p:tag name="KSO_WM_TAG_VERSION" val="1.0"/>
  <p:tag name="KSO_WM_DIAGRAM_GROUP_CODE" val="l1-1"/>
  <p:tag name="KSO_WM_UNIT_ID" val="custom20189028_2*l_h_i*1_1_2"/>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8"/>
  <p:tag name="KSO_WM_UNIT_TYPE" val="l_h_i"/>
  <p:tag name="KSO_WM_UNIT_INDEX" val="1_1_2"/>
  <p:tag name="KSO_WM_UNIT_LAYERLEVEL" val="1_1_1"/>
  <p:tag name="KSO_WM_BEAUTIFY_FLAG" val="#wm#"/>
  <p:tag name="KSO_WM_TAG_VERSION" val="1.0"/>
  <p:tag name="KSO_WM_DIAGRAM_GROUP_CODE" val="l1-1"/>
  <p:tag name="KSO_WM_UNIT_ID" val="custom20189028_2*l_h_i*1_1_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4788</Words>
  <Application>Microsoft Office PowerPoint</Application>
  <PresentationFormat>自定义</PresentationFormat>
  <Paragraphs>373</Paragraphs>
  <Slides>47</Slides>
  <Notes>47</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280</dc:title>
  <dc:creator>Administrator</dc:creator>
  <cp:lastModifiedBy>test</cp:lastModifiedBy>
  <cp:revision>547</cp:revision>
  <cp:lastPrinted>2018-10-12T18:52:10Z</cp:lastPrinted>
  <dcterms:created xsi:type="dcterms:W3CDTF">2016-10-27T12:36:00Z</dcterms:created>
  <dcterms:modified xsi:type="dcterms:W3CDTF">2018-11-01T07:39:12Z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