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6" r:id="rId3"/>
    <p:sldId id="267" r:id="rId4"/>
    <p:sldId id="268" r:id="rId5"/>
    <p:sldId id="269" r:id="rId6"/>
    <p:sldId id="272" r:id="rId7"/>
    <p:sldId id="273" r:id="rId8"/>
    <p:sldId id="274" r:id="rId9"/>
    <p:sldId id="275" r:id="rId10"/>
  </p:sldIdLst>
  <p:sldSz cx="12192000" cy="6858000"/>
  <p:notesSz cx="6797675" cy="987425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489"/>
    <a:srgbClr val="EAC764"/>
    <a:srgbClr val="FFFF99"/>
    <a:srgbClr val="F9DF59"/>
    <a:srgbClr val="871B1B"/>
    <a:srgbClr val="A02020"/>
    <a:srgbClr val="801A1A"/>
    <a:srgbClr val="FEF8FA"/>
    <a:srgbClr val="FFFF66"/>
    <a:srgbClr val="E6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81818" autoAdjust="0"/>
  </p:normalViewPr>
  <p:slideViewPr>
    <p:cSldViewPr snapToGrid="0">
      <p:cViewPr varScale="1">
        <p:scale>
          <a:sx n="95" d="100"/>
          <a:sy n="95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C564-D83C-45DF-B316-EBE4CBBD9F63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B0F58-4D7D-40D5-BC31-9955D623D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81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14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8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74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“四种形态”为：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第一种：经常开展批评和自我批评、约谈函询，让“红红脸、出出汗”成为常态。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第二种：党纪轻处分、组织调整成为违纪处理的大多数。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第三种：党纪重处分、重大职务调整的成为少数。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第四种：严重违纪涉嫌违法立案审查的成为极少数。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81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95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67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19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0F58-4D7D-40D5-BC31-9955D623D1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08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394537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88806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6946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258666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373472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01932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608784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87990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923137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772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176923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86848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957270"/>
      </p:ext>
    </p:extLst>
  </p:cSld>
  <p:clrMapOvr>
    <a:masterClrMapping/>
  </p:clrMapOvr>
  <p:transition spd="slow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73593"/>
      </p:ext>
    </p:extLst>
  </p:cSld>
  <p:clrMapOvr>
    <a:masterClrMapping/>
  </p:clrMapOvr>
  <p:transition spd="slow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4BA7D-6C8C-42EA-A707-3B2298B5828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C317E-B3C3-49CB-8764-32EA65899B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73692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184892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710178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535405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81353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27949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8002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94996-0C3B-4495-897B-C4F9912CEB8F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B61A4-7AC7-49E2-9395-183C6FB8E3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210611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6885" y="4986695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928823" y="4216597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264397" y="3490549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396335" y="2720451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0" cy="6855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100" y="5347810"/>
            <a:ext cx="3295650" cy="15724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1" y="152615"/>
            <a:ext cx="4552718" cy="203309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80" y="5307565"/>
            <a:ext cx="2971800" cy="15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2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96885" y="4986695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28823" y="4216597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64397" y="3490549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96335" y="2720451"/>
            <a:ext cx="235962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smtClean="0">
                <a:solidFill>
                  <a:schemeClr val="bg1"/>
                </a:solidFill>
              </a:rPr>
              <a:t>若素素材</a:t>
            </a:r>
            <a:endParaRPr lang="zh-CN" altLang="en-US" sz="1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7943850" y="0"/>
            <a:ext cx="4248150" cy="1333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4"/>
          <p:cNvSpPr/>
          <p:nvPr userDrawn="1"/>
        </p:nvSpPr>
        <p:spPr>
          <a:xfrm>
            <a:off x="0" y="0"/>
            <a:ext cx="8496300" cy="819150"/>
          </a:xfrm>
          <a:custGeom>
            <a:avLst/>
            <a:gdLst>
              <a:gd name="connsiteX0" fmla="*/ 0 w 8548914"/>
              <a:gd name="connsiteY0" fmla="*/ 0 h 819150"/>
              <a:gd name="connsiteX1" fmla="*/ 8548914 w 8548914"/>
              <a:gd name="connsiteY1" fmla="*/ 0 h 819150"/>
              <a:gd name="connsiteX2" fmla="*/ 8548914 w 8548914"/>
              <a:gd name="connsiteY2" fmla="*/ 819150 h 819150"/>
              <a:gd name="connsiteX3" fmla="*/ 0 w 8548914"/>
              <a:gd name="connsiteY3" fmla="*/ 819150 h 819150"/>
              <a:gd name="connsiteX4" fmla="*/ 0 w 8548914"/>
              <a:gd name="connsiteY4" fmla="*/ 0 h 819150"/>
              <a:gd name="connsiteX0" fmla="*/ 0 w 8548914"/>
              <a:gd name="connsiteY0" fmla="*/ 0 h 819150"/>
              <a:gd name="connsiteX1" fmla="*/ 8548914 w 8548914"/>
              <a:gd name="connsiteY1" fmla="*/ 0 h 819150"/>
              <a:gd name="connsiteX2" fmla="*/ 7663542 w 8548914"/>
              <a:gd name="connsiteY2" fmla="*/ 804636 h 819150"/>
              <a:gd name="connsiteX3" fmla="*/ 0 w 8548914"/>
              <a:gd name="connsiteY3" fmla="*/ 819150 h 819150"/>
              <a:gd name="connsiteX4" fmla="*/ 0 w 8548914"/>
              <a:gd name="connsiteY4" fmla="*/ 0 h 819150"/>
              <a:gd name="connsiteX0" fmla="*/ 0 w 8548914"/>
              <a:gd name="connsiteY0" fmla="*/ 0 h 819150"/>
              <a:gd name="connsiteX1" fmla="*/ 8548914 w 8548914"/>
              <a:gd name="connsiteY1" fmla="*/ 0 h 819150"/>
              <a:gd name="connsiteX2" fmla="*/ 7663542 w 8548914"/>
              <a:gd name="connsiteY2" fmla="*/ 804636 h 819150"/>
              <a:gd name="connsiteX3" fmla="*/ 0 w 8548914"/>
              <a:gd name="connsiteY3" fmla="*/ 819150 h 819150"/>
              <a:gd name="connsiteX4" fmla="*/ 0 w 8548914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  <a:gd name="connsiteX0" fmla="*/ 0 w 8766628"/>
              <a:gd name="connsiteY0" fmla="*/ 0 h 819150"/>
              <a:gd name="connsiteX1" fmla="*/ 8766628 w 8766628"/>
              <a:gd name="connsiteY1" fmla="*/ 0 h 819150"/>
              <a:gd name="connsiteX2" fmla="*/ 7663542 w 8766628"/>
              <a:gd name="connsiteY2" fmla="*/ 804636 h 819150"/>
              <a:gd name="connsiteX3" fmla="*/ 0 w 8766628"/>
              <a:gd name="connsiteY3" fmla="*/ 819150 h 819150"/>
              <a:gd name="connsiteX4" fmla="*/ 0 w 8766628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6628" h="819150">
                <a:moveTo>
                  <a:pt x="0" y="0"/>
                </a:moveTo>
                <a:lnTo>
                  <a:pt x="8766628" y="0"/>
                </a:lnTo>
                <a:cubicBezTo>
                  <a:pt x="8674704" y="297241"/>
                  <a:pt x="8809782" y="723295"/>
                  <a:pt x="7663542" y="804636"/>
                </a:cubicBezTo>
                <a:lnTo>
                  <a:pt x="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95250"/>
            <a:ext cx="523874" cy="5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71450" y="1969676"/>
            <a:ext cx="6648449" cy="4088224"/>
            <a:chOff x="3350986" y="1370055"/>
            <a:chExt cx="5750031" cy="35357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986" y="1370055"/>
              <a:ext cx="5750031" cy="3535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5" y="3375248"/>
              <a:ext cx="3183150" cy="133463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287711" y="2146962"/>
              <a:ext cx="1668100" cy="984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思想</a:t>
              </a:r>
              <a:endParaRPr lang="zh-CN" altLang="en-US" sz="6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16306" y="2151598"/>
              <a:ext cx="2235815" cy="9840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800" b="1" dirty="0" smtClean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</a:t>
              </a:r>
              <a:endParaRPr lang="zh-CN" altLang="en-US" sz="6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15125" y="2369294"/>
            <a:ext cx="5438725" cy="3462046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32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即增写</a:t>
            </a:r>
            <a:endParaRPr kumimoji="0" lang="en-US" altLang="zh-CN" sz="3200" b="1" i="0" u="none" strike="noStrike" kern="1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32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“习近平新时代中国特色社会主义思想为指导”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1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9 4.81481E-6 L -3.75E-6 4.81481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5250" y="1988726"/>
            <a:ext cx="6648449" cy="4088224"/>
            <a:chOff x="3350986" y="1370055"/>
            <a:chExt cx="5750031" cy="353577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986" y="1370055"/>
              <a:ext cx="5750031" cy="3535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5" y="3375248"/>
              <a:ext cx="3183150" cy="133463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920315" y="2244349"/>
              <a:ext cx="2555387" cy="798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坚决维护</a:t>
              </a:r>
              <a:endPara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816306" y="2151598"/>
              <a:ext cx="2022516" cy="9840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b="1" dirty="0" smtClean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</a:t>
              </a:r>
              <a:endParaRPr lang="zh-CN" altLang="en-US" sz="66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552175" y="2388344"/>
            <a:ext cx="5182625" cy="1534612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2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坚决维护习近平总书记党中央的核心、全党的核心地位</a:t>
            </a:r>
          </a:p>
        </p:txBody>
      </p:sp>
      <p:sp>
        <p:nvSpPr>
          <p:cNvPr id="20" name="矩形 19"/>
          <p:cNvSpPr/>
          <p:nvPr/>
        </p:nvSpPr>
        <p:spPr>
          <a:xfrm>
            <a:off x="6552174" y="4350436"/>
            <a:ext cx="5182625" cy="1534612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2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坚决维护党中央权威和集中统一领导</a:t>
            </a:r>
          </a:p>
        </p:txBody>
      </p:sp>
    </p:spTree>
    <p:extLst>
      <p:ext uri="{BB962C8B-B14F-4D97-AF65-F5344CB8AC3E}">
        <p14:creationId xmlns:p14="http://schemas.microsoft.com/office/powerpoint/2010/main" val="760988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96 -2.96296E-6 L -3.75E-6 -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71450" y="1969676"/>
            <a:ext cx="6648449" cy="4088224"/>
            <a:chOff x="3350986" y="1370055"/>
            <a:chExt cx="5750031" cy="35357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986" y="1370055"/>
              <a:ext cx="5750031" cy="3535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5" y="3375248"/>
              <a:ext cx="3183150" cy="133463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287711" y="2146962"/>
              <a:ext cx="1668100" cy="984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</a:t>
              </a:r>
              <a:endParaRPr lang="zh-CN" altLang="en-US" sz="6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816306" y="2151598"/>
              <a:ext cx="2235815" cy="9840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800" b="1" dirty="0" smtClean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三个</a:t>
              </a:r>
              <a:endParaRPr lang="zh-CN" altLang="en-US" sz="6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47302" y="3155929"/>
            <a:ext cx="5438725" cy="723900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不收敛、不收手</a:t>
            </a:r>
          </a:p>
        </p:txBody>
      </p:sp>
      <p:sp>
        <p:nvSpPr>
          <p:cNvPr id="14" name="矩形 13"/>
          <p:cNvSpPr/>
          <p:nvPr/>
        </p:nvSpPr>
        <p:spPr>
          <a:xfrm>
            <a:off x="6347302" y="4203879"/>
            <a:ext cx="5438725" cy="723900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问题线索反映集中、群众反映强烈</a:t>
            </a:r>
          </a:p>
        </p:txBody>
      </p:sp>
      <p:sp>
        <p:nvSpPr>
          <p:cNvPr id="15" name="矩形 14"/>
          <p:cNvSpPr/>
          <p:nvPr/>
        </p:nvSpPr>
        <p:spPr>
          <a:xfrm>
            <a:off x="6347302" y="5156578"/>
            <a:ext cx="5438725" cy="723900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政治问题和经济问题交织的腐败案件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884744" y="1706194"/>
            <a:ext cx="4493538" cy="1295694"/>
            <a:chOff x="6884744" y="1706194"/>
            <a:chExt cx="4493538" cy="1295694"/>
          </a:xfrm>
        </p:grpSpPr>
        <p:sp>
          <p:nvSpPr>
            <p:cNvPr id="16" name="矩形 15"/>
            <p:cNvSpPr/>
            <p:nvPr/>
          </p:nvSpPr>
          <p:spPr>
            <a:xfrm>
              <a:off x="6884744" y="1706194"/>
              <a:ext cx="4493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作为重点审查内容写入</a:t>
              </a:r>
              <a:r>
                <a:rPr lang="zh-CN" altLang="zh-CN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《条例》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燕尾形箭头 16"/>
            <p:cNvSpPr/>
            <p:nvPr/>
          </p:nvSpPr>
          <p:spPr>
            <a:xfrm rot="5400000">
              <a:off x="8698660" y="2257674"/>
              <a:ext cx="733305" cy="755124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7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9 4.81481E-6 L -3.75E-6 4.81481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71450" y="1969676"/>
            <a:ext cx="6648449" cy="4088224"/>
            <a:chOff x="-171450" y="1969676"/>
            <a:chExt cx="6648449" cy="4088224"/>
          </a:xfrm>
        </p:grpSpPr>
        <p:grpSp>
          <p:nvGrpSpPr>
            <p:cNvPr id="3" name="组合 2"/>
            <p:cNvGrpSpPr/>
            <p:nvPr/>
          </p:nvGrpSpPr>
          <p:grpSpPr>
            <a:xfrm>
              <a:off x="-171450" y="1969676"/>
              <a:ext cx="6648449" cy="4088224"/>
              <a:chOff x="3350986" y="1370055"/>
              <a:chExt cx="5750031" cy="353577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0986" y="1370055"/>
                <a:ext cx="5750031" cy="35357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605" y="3375248"/>
                <a:ext cx="3183150" cy="1334637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6444655" y="2004025"/>
                <a:ext cx="1281299" cy="665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4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 识</a:t>
                </a:r>
                <a:endParaRPr lang="zh-CN" altLang="en-US" sz="4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861734" y="2032485"/>
                <a:ext cx="2235815" cy="56440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 smtClean="0">
                    <a:solidFill>
                      <a:srgbClr val="FFFF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 个</a:t>
                </a:r>
                <a:endParaRPr lang="zh-CN" altLang="en-US" sz="40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444655" y="2765732"/>
                <a:ext cx="1281299" cy="665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4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形 态</a:t>
                </a:r>
                <a:endParaRPr lang="zh-CN" altLang="en-US" sz="4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861734" y="2792836"/>
                <a:ext cx="2235815" cy="55375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 smtClean="0">
                    <a:solidFill>
                      <a:srgbClr val="FFFF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 种</a:t>
                </a:r>
                <a:endParaRPr lang="zh-CN" altLang="en-US" sz="4000" b="1" dirty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3405592" y="3510241"/>
              <a:ext cx="148149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6552175" y="2388344"/>
            <a:ext cx="5182625" cy="1534612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2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党组织和党员必须牢固树立政治意识、大局意识、核心意识、看齐意识</a:t>
            </a:r>
          </a:p>
        </p:txBody>
      </p:sp>
      <p:sp>
        <p:nvSpPr>
          <p:cNvPr id="20" name="矩形 19"/>
          <p:cNvSpPr/>
          <p:nvPr/>
        </p:nvSpPr>
        <p:spPr>
          <a:xfrm>
            <a:off x="6552174" y="4350436"/>
            <a:ext cx="5182625" cy="1534612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2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运用监督执纪“四种形态”的内容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0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7 4.81481E-6 L -3.75E-6 4.81481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5250" y="1988726"/>
            <a:ext cx="6648449" cy="4088224"/>
            <a:chOff x="3350986" y="1370055"/>
            <a:chExt cx="5750031" cy="353577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986" y="1370055"/>
              <a:ext cx="5750031" cy="3535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5" y="3375248"/>
              <a:ext cx="3183150" cy="133463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920315" y="2244349"/>
              <a:ext cx="2555387" cy="798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纪法衔接</a:t>
              </a:r>
              <a:endPara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816306" y="2151598"/>
              <a:ext cx="2022516" cy="9840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b="1" dirty="0" smtClean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五处</a:t>
              </a:r>
              <a:endParaRPr lang="zh-CN" altLang="en-US" sz="66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552175" y="2388344"/>
            <a:ext cx="5182625" cy="3462046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0" lang="zh-CN" altLang="en-US" sz="2000" b="1" i="0" u="none" strike="noStrike" kern="1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1223" y="2873332"/>
            <a:ext cx="4133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即对党纪与国法的衔接在第</a:t>
            </a:r>
            <a:r>
              <a:rPr kumimoji="0" lang="en-US" altLang="zh-CN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27</a:t>
            </a:r>
            <a:r>
              <a:rPr kumimoji="0" lang="zh-CN" altLang="en-US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kumimoji="0" lang="zh-CN" altLang="en-US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条、第</a:t>
            </a:r>
            <a:r>
              <a:rPr kumimoji="0" lang="en-US" altLang="zh-CN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33</a:t>
            </a:r>
            <a:r>
              <a:rPr kumimoji="0" lang="zh-CN" altLang="en-US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条中作出详细规定，如增加规定党组织在纪律审查中发现党员严重违纪涉嫌犯罪的，原则上先作出党纪处分决定，并按照规定给予政务处分后，再移送有关国家机关依法处理等；</a:t>
            </a:r>
          </a:p>
        </p:txBody>
      </p:sp>
    </p:spTree>
    <p:extLst>
      <p:ext uri="{BB962C8B-B14F-4D97-AF65-F5344CB8AC3E}">
        <p14:creationId xmlns:p14="http://schemas.microsoft.com/office/powerpoint/2010/main" val="665687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9 -2.96296E-6 L -3.75E-6 -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71450" y="1969676"/>
            <a:ext cx="6648449" cy="4088224"/>
            <a:chOff x="3350986" y="1370055"/>
            <a:chExt cx="5750031" cy="35357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986" y="1370055"/>
              <a:ext cx="5750031" cy="3535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5" y="3375248"/>
              <a:ext cx="3183150" cy="133463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287711" y="2146962"/>
              <a:ext cx="1668100" cy="984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从严</a:t>
              </a:r>
              <a:endParaRPr lang="zh-CN" altLang="en-US" sz="6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816306" y="2151598"/>
              <a:ext cx="2235815" cy="9840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800" b="1" dirty="0" smtClean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六个</a:t>
              </a:r>
              <a:endParaRPr lang="zh-CN" altLang="en-US" sz="6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552175" y="2388344"/>
            <a:ext cx="5182625" cy="3462046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0" lang="zh-CN" altLang="en-US" sz="2000" b="1" i="0" u="none" strike="noStrike" kern="1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95973" y="2835426"/>
            <a:ext cx="4334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组织、利用宗教活动反党，破坏民族团结，搞有组织的拉票贿选或者用公款拉票贿选，扶贫领域侵害群众利益，民生保障显失公平，组织利用宗族势力对抗中央方针政策、破坏基层组织建设，贯彻新发展理念失职等六种违纪行为从重或加重处分；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2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61 4.81481E-6 L -3.75E-6 4.81481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71450" y="1969676"/>
            <a:ext cx="6648449" cy="4088224"/>
            <a:chOff x="3350986" y="1370055"/>
            <a:chExt cx="5750031" cy="35357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986" y="1370055"/>
              <a:ext cx="5750031" cy="3535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5" y="3375248"/>
              <a:ext cx="3183150" cy="133463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287711" y="2146962"/>
              <a:ext cx="1668100" cy="984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有之</a:t>
              </a:r>
              <a:endParaRPr lang="zh-CN" altLang="en-US" sz="6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816306" y="2151598"/>
              <a:ext cx="2235815" cy="9840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800" b="1" dirty="0" smtClean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七个</a:t>
              </a:r>
              <a:endParaRPr lang="zh-CN" altLang="en-US" sz="6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305548" y="2162368"/>
            <a:ext cx="1876937" cy="3781232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即在</a:t>
            </a:r>
            <a:r>
              <a:rPr kumimoji="0" lang="en-US" altLang="zh-CN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条例</a:t>
            </a:r>
            <a:r>
              <a:rPr kumimoji="0" lang="en-US" altLang="zh-CN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中充实完善总书记反复强调警惕的“七个有之”问题的处分规定；</a:t>
            </a:r>
          </a:p>
        </p:txBody>
      </p:sp>
      <p:sp>
        <p:nvSpPr>
          <p:cNvPr id="13" name="矩形 12"/>
          <p:cNvSpPr/>
          <p:nvPr/>
        </p:nvSpPr>
        <p:spPr>
          <a:xfrm>
            <a:off x="8397195" y="2162368"/>
            <a:ext cx="3471777" cy="3781232"/>
          </a:xfrm>
          <a:prstGeom prst="rect">
            <a:avLst/>
          </a:prstGeom>
          <a:solidFill>
            <a:srgbClr val="EFD489"/>
          </a:solidFill>
          <a:ln w="139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搞任人唯亲、排斥异己的有之，</a:t>
            </a:r>
            <a:endParaRPr kumimoji="0" lang="en-US" altLang="zh-CN" sz="1600" b="1" i="0" u="none" strike="noStrike" kern="1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搞团团伙伙、拉帮结派的有之，</a:t>
            </a:r>
            <a:endParaRPr kumimoji="0" lang="en-US" altLang="zh-CN" sz="1600" b="1" i="0" u="none" strike="noStrike" kern="1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搞匿名诬告、制造谣言的有之，</a:t>
            </a:r>
            <a:endParaRPr kumimoji="0" lang="en-US" altLang="zh-CN" sz="1600" b="1" i="0" u="none" strike="noStrike" kern="1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搞收买人心、拉动选票的有之，</a:t>
            </a:r>
            <a:endParaRPr kumimoji="0" lang="en-US" altLang="zh-CN" sz="1600" b="1" i="0" u="none" strike="noStrike" kern="1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搞封官许愿、弹冠相庆的有之，</a:t>
            </a:r>
            <a:endParaRPr kumimoji="0" lang="en-US" altLang="zh-CN" sz="1600" b="1" i="0" u="none" strike="noStrike" kern="1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搞自行其是、阳奉阴违的有之，</a:t>
            </a:r>
            <a:endParaRPr kumimoji="0" lang="en-US" altLang="zh-CN" sz="1600" b="1" i="0" u="none" strike="noStrike" kern="1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搞尾大不掉、妄议中央的也有之，</a:t>
            </a:r>
            <a:endParaRPr kumimoji="0" lang="en-US" altLang="zh-CN" sz="1600" b="1" i="0" u="none" strike="noStrike" kern="1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6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如此等等。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4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09 4.81481E-6 L -3.75E-6 4.81481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95250"/>
            <a:ext cx="721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EF8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纪律处分条例新修订的八大亮点</a:t>
            </a:r>
            <a:endParaRPr lang="zh-CN" altLang="en-US" sz="3200" b="1" dirty="0">
              <a:solidFill>
                <a:srgbClr val="FEF8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350" y="265326"/>
            <a:ext cx="3215260" cy="14859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5250" y="1988726"/>
            <a:ext cx="6648449" cy="4088224"/>
            <a:chOff x="3350986" y="1370055"/>
            <a:chExt cx="5750031" cy="353577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986" y="1370055"/>
              <a:ext cx="5750031" cy="3535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5" y="3375248"/>
              <a:ext cx="3183150" cy="133463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081372" y="2018092"/>
              <a:ext cx="1934286" cy="1251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</a:t>
              </a:r>
              <a:endPara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4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违纪行为</a:t>
              </a:r>
              <a:endPara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816306" y="2151598"/>
              <a:ext cx="2022516" cy="9840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b="1" dirty="0" smtClean="0">
                  <a:solidFill>
                    <a:srgbClr val="FFFF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八种</a:t>
              </a:r>
              <a:endParaRPr lang="zh-CN" altLang="en-US" sz="66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552175" y="2388344"/>
            <a:ext cx="5182625" cy="3462046"/>
          </a:xfrm>
          <a:prstGeom prst="rect">
            <a:avLst/>
          </a:prstGeom>
          <a:solidFill>
            <a:srgbClr val="C00000"/>
          </a:solidFill>
          <a:ln w="139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0" lang="zh-CN" altLang="en-US" sz="2000" b="1" i="0" u="none" strike="noStrike" kern="1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1223" y="2873332"/>
            <a:ext cx="4133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b="1" i="0" u="none" strike="noStrike" kern="1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即对干扰巡视巡察工作，党员信仰宗教，借用管理和服务对象钱款、住房、车辆等，民间借贷获取大额回报，利用宗族、黑恶势力欺压群众，形式主义、官僚主义突出表现，不重视家风、对家属失管失教等八种新型违纪行为作出处分规定。</a:t>
            </a:r>
          </a:p>
        </p:txBody>
      </p:sp>
    </p:spTree>
    <p:extLst>
      <p:ext uri="{BB962C8B-B14F-4D97-AF65-F5344CB8AC3E}">
        <p14:creationId xmlns:p14="http://schemas.microsoft.com/office/powerpoint/2010/main" val="813959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3 -2.96296E-6 L -3.75E-6 -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4AB0E75-758F-4143-A37A-6829C38CEEA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作品282"/>
  <p:tag name="ISPRING_PLAYERS_CUSTOMIZATION" val="UEsDBBQAAgAIAKqcH00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qnB9NGXprHCkDAACGDAAAJwAAAHVuaXZlcnNhbC9mbGFzaF9wdWJsaXNoaW5nX3NldHRpbmdzLnhtbNVX227aMBi+5yksT70s6YGuHUqopgJatRZQYVt7VZnYEKuOncU2lF7tafZge5L9joGC2nXpAWkTQsT/4fvPf0x4fJsKNGG55kpGeLe6gxGTsaJcjiP8ZdDePsJIGyIpEUqyCEuF0XGjEmZ2KLhO+swYENUIYKSuZybCiTFZPQim02mV6yx3XCWsAXxdjVUaZDnTTBqWB5kgM/gxs4xpPEcoAQDfVMm5WqNSQSj0SOeKWsEQp+C55C4oItqC6AQHXmxI4ptxrqykJ0qoHOXjYYTf7bfdZyHjoZo8ZdLlRDeA6MimTijlzgsi+vyOoYTxcQLuHtYwmnJqkgjv1RwKSAcPUQpsHzpxKCcKciDNHD5lhlBiiD96e4bdGr0geBKdSZLyeAAc5OKPcHNw/emq17o4O+18vh50u2eD0553otAJ1nHCYN1QCA4pm8dsaSckxpA4Ab9BZ0SEZmGwSlqIjZRcc86d0VAJyH2hBW2UDhntkJStVKN/w2UbJHcxGkEgYhbhjzknAiNuiODxUlnboTbcFFVvr0oiwIL2ZOi8j+/N++zECck1W3VrwdEu53Hjm7KCopmySPAbhoxCEL9N4SlhaLU4aJSrtKBC+xikBQeLE86mjB4XOZ0D/snQFZhILWhCr2aCGW/hu+V3aMhGKgdcRibQ2UDn2uNXnwWcEa3vQcnCx63+2WmzdX3aabYut1yAhE6IjJ8JDgVnaWY2gk9mSCqz0IN0xMRqVhSFclrwysRWfXkZNE+t8GV+62KsQG+wJJux8pzC/NWD0mYTMikG0Q1XAQ0jyKEkHhMYMawLLi0rCxgTiZQUM0RiWGvajfWEK6uB4gfYQ+uXe+j1EZfFaQyrDSzmlOWlIHd29/ZrB+8Pjz7Uq8GvHz+3n1SaL/yeIM6c3/gnT6785dp/uA3DwG3px5e2ye2/ubN7F62vZfLaaV0OSpW01S8F1y0j1f1cRurCv2R6Ky+YUi7AUhr7IYO1JHjKDaNv2WIvaJNXvdt9j22mTTYY82tG478J2Z+W18S1e2EYPHpxdZyUS55CItxKXN52Gwe1HbhpPsqqVABt/b9Do/IbUEsDBBQAAgAIAKqcH02magXGswIAAFUKAAAhAAAAdW5pdmVyc2FsL2ZsYXNoX3NraW5fc2V0dGluZ3MueG1slVZtT9swEP6+X1F13wnTXtgkUwlKkZDYQAPx3UmuiVXHjuxLWf/9bMcmdtvQUAupfu55zufz3RWiN0wsPs1mpJBcqidAZKLSFgnYjJWX87xDlOKskAJB4JmQqqF8vvh86z4kc8xTKrkFNVWzpgUMx1y4zxSJP+Pi1q4xQSGblordvazkWU6LTaVkJ8qTodW7FhRnYmOY578ulqvRiDjTeIfQJDGtfto1TdIq0BpsSD9Wdp1UcZoDDyedu89EzXDU+7ffk22ZZuhkV1/sGpO1tII0yV9v7RrnC+P9wwKEf2io33/ZNUrldAfqQ85l27UfqZFWycomNNW8/4hvGi5padrPCG7O7TopsBeyB518BZ+ebzd2RST/Ne57YttVSf5o87o3EOyj5xwWqDogWdj1Nl3L14cOTX/AYk25NoQYGkiPJuhH2ungJsUG3l94ZaKMfXlkoLxI3jWw7AOO3KX4wF8ur92siJ2+YVGECrYejEIcwIH5x+T1gBmBA/OJsxIeBN8dRrBv6kXhka+pf87382+sIKjZlt4adsFqT7q3raujUD0QOI0sYaFtOM+sAftuJHNYH1J2EBMRdMsqikyK35aX79xlNMn2DL7WjlcWQYYcjhWci9GM6Thdbp/Wo7emBdn/LAyX6/czNFP8ck4RaVE35mdJz2deZ9rEJGaeHVfYOWnooO7EWkYad/aYqKFqA+pZSj71GCER9FT3sm+uMTrJohyQ7HiWiXdyLP2ia3JQK/NqDHTIcgr2xJpVNTd/+MLgFco9xYi1l2Jt/AnK3uoyAnwRAFVFHaq23/SWpuPIOGwhNH8EuCuP3Y1oU6VjBXeF97DGuOQ8Mqkm/awYaiWdIRF+hP9iwkoc71kmlD3SXLubJZ0fxvAQSzKYwzizxRdPMrf3tZQ4NvbDDBrQ/jv5H1BLAwQUAAIACACqnB9Ny/6H//4CAACXCwAAJgAAAHVuaXZlcnNhbC9odG1sX3B1Ymxpc2hpbmdfc2V0dGluZ3MueG1szZbdbtowFIDveQrLUy9L+re1QwnVVKiK2hVU2NZeVSY2xKpjZ7YDTa/2NHuwPcmOY6CgdiytyjQhBD72+c6ffezw+D4VaMK04UpGeLe+gxGTsaJcjiP8ZXC6fYSRsURSIpRkEZYKo+NmLczyoeAm6TNrYalBgJGmkdkIJ9ZmjSCYTqd1bjLtZpXILfBNPVZpkGlmmLRMB5kgBfzYImMGzwgVAPBNlZypNWs1hEJP+qxoLhjiFDyX3AVFxJlNBQ78qiGJ78Za5ZKeKKE00uNhhN/tn7rPfI0ntXjKpEuJaYLQiW2DUMqdE0T0+QNDCePjBLw9PMBoyqlNIrx34CiwOnhKKdk+cuIoJwpSIO0MnzJLKLHED709y+6tmQu8iBaSpDwewAxy4Ue4Nbg9u+m1ry46l+e3g273YtDpeSdKnWCVEwarhkJwSOU6Zgs7IbGWxAn4DTojIgwLg2XRfNlIyRXn3BgNlYDUl1oYjcBTUUT4k+ZEYMQtETxezFqix8yecgExON3d+kha/Aj08cYJ0YYtG5rPGJfFuPlN5YKiQuVI8DuGrEIQUZ7Cv4Sh5XSjkVZpKRXEWGQEpwxNOJsyelxmaQb8k6EbMJHmoAmbLxPMegvfc/6AhmykNHAZmcBWBTk3nl9/ETgjxjxCydzHrf5Fp9W+7Vy22tdbLkBCJ0TGL4RDCVma2Y3wSYGksnM9SEdMcsPKolBOy7kqsdVfXwbD01z4Mr91MZbQGyzJZqy8pDB/9aCy2YRMyoPoDleJhiPIoSSeCRMxHHcuc1YVGBOJlBQFIjE0KuOO9YSr3IDEH2CPNq/30OsjLsvRGG4OsKgp05WQO7t7+wfvPxwefWzUg18/fm6vVZq18J4gzpzv4Sdrm/iikT/thmHgeufzbdjq/F914d5V+2uVTF22rweVitTuV8J1q6zqnldZdeWvjd7SlVHJBWgzY39soNEInnLL6FtumlcUfv3967fFGxV+g1Gs3b7/bxB+tHhurbyvwuDZB2AN5KuP6WbtN1BLAwQUAAIACACqnB9NjyTYDpQBAAAfBgAAHwAAAHVuaXZlcnNhbC9odG1sX3NraW5fc2V0dGluZ3MuanONlE1vwjAMhu/8iiq7TohpH2y7TQOkSRwmjdu0Q1pMqUiTKkk7OsR/X5MOSFJ3EF/Iy5PXsat4N4iaRRISPUc7+9vu3/291cBoWpZw7eusR8+NThTLlrDIcmAZBxIg1eHoUd6fCMyYcGsa1x/GVjl+RJh/VpQpFy8QC4loCjtcIeA3om2xwz9HceDU1dbkNDoutRZ8mAiugeshFzKnliFXM7vcEgNYVCDPoCuagGc6tquPPDmOZyZcLhF5QXk9F6kYxjTZpFKUfNmXf10XIJtPvmmB0dP4deqlZZnSbxryMPH00UQ/WUhQCv7yPkxNoDCjMTDHd2TXP6hn3C0ooKtMZfpAv9yYcOmCptDp0u3MhI/xxutSTsNWt8T9kwmPYLQGeYmVKMrigg9YSJGajnTQbs+PKBN0mfG05SYjEyhnLmts+7p3KvRuYoJ4T0gET2iNPb+8b3aEoEJA7Y2lQ14V5J1jdgwTOZJDIBo2rSp8juhwjpj9Z0So1jRZ5814aIZj0wYqNyAXQrDm9l/n7hnmGux/AVBLAwQUAAIACACqnB9N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qnB9NsO1dV24AAAB2AAAAHAAAAHVuaXZlcnNhbC9sb2NhbF9zZXR0aW5ncy54bWwNzD0OwjAMQOG9p7C8l5+NoWk3NhAS5QBWY1Akx0aJheD2eHvDpzct3yrw4daLacLj7oDAulku+kr4WM/jCaE7aSYx5YRqCMs8TGIbyZ3dA3Z4C/24rVwjnK9UQ94ad1YnjzOMcInns3DG/Tz8AVBLAwQUAAIACAD3klN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qnB9NfKbKHfsIAAD8JAAAKQAAAHVuaXZlcnNhbC9za2luX2N1c3RvbWl6YXRpb25fc2V0dGluZ3MueG1stVrrbuO4Ff7fpyAcLLAFivh+SeFRoQudCOPIXktJZloUhmIzsRBJdCXaM174xz7NPlifpIeUZEuy7EiZqTkJRuT5zjk8V1LOMHxzfHUTMuo5v9vMob5JGHP811D6C0LDBXVpMA1ISJiYyE4h3/bIp9qDzxzmkmUNhcz2l3aw/FR7sd2Q1CJIAkIOLDxvGKP+9YL6jPjs2qeBZ7s1tLXdDbAaiU+t/j6QbklQAfZiL0heWF983kVlJHX7fBRiFtRb2/5uTF/p9bO9eHsN6MZfltFxtVuTwHX8twPxTV/FxVJcJ2Q6I16BbtqAjxKoNXgvJEfVepiPy0DXfiZuVl6jDCIv64IZcsitEzoshZSbfBQi1/YrKbJ5U+HjDMQHGUV+6vNxAcPId3agbrf4KKZ27R0JikRoHT6KQXS9WVcMn3VAX7mVi2AXXHuAudReQsYf1WvwcRnDN8fFlfFOxmBi61pCN6ynyomoOPV8yYkYPTn+kn7T/RcaA5NSo/LVUGqgyEBo0JchCeCpo3RaqN/BLTxAGu6qsHbT1m7aKqxpraY6rOdYRHwDsoDyUsx1WM+sngJ0PyQB0/0l+S61s9TppewObgMwP9CFUq/Dxz6Ruo/iBHWaUHPwviW32+0eUrtaU2vs+/2bvtxEuNHpNtp7ZcDjEDW73eZNb9/st7pteBrd9IBLB9/0UKff6bS0fQu3AI1kWdFa6r7fvmk2ZZCGBzfqfjRS+o0Gajab7Y627/baI6WBgLoNPOT2gBuwrbWVdm8vK3Jz0EYjdaSMOnus4Z7aRYMW7jUa+46itBuNo3GPu0ub6zhbejuJOd9hWOiCwtVjtGWDa7jYBAEQW8SDKGcEPdsh0SGOpzNsYsOSLX1iRAEMpLxzJpSHFpmZPWQE75aSiGyfiVaLfl3Q9e6vw7pYySROuguX7KHSVRQ28abKIEU5r4BLd1HpKuqfZWGxrKiBXgKd6aNl1Dw2UumqIXroJeqCVipd4QEf5WFJf5OuolJbCplqpqCo+FTAHUW+b5EzPVW6iur1JWi+qUpXA5mPy5hcVwUdRT99HyS6hHQVNdSL5Cd9VbqKKuVFVL6xlrFeUWct4+iT1goaiqZaCnTorWW8FJstaqs5wvgxX0uGHkgB56aLSzwlWE6VuTq5n8rG1/l4cjuZK/ptTVKjrEQ8LX9t9Qbfm90eVK4YV5KTeS+Px1leSDDrNsrxMqzZZDwHhng8N/AXqybx35WhkwdrrBu4JsX/qcwAWsFjTeK/y0AfZjPoG3NzrGt4rptzY2IJu4yxhbWa9JVu0MreEsQo2jrkG2IrgqA8OwFBoessxQIv2Y6/ISXkaZN7WTfm0K2sma6KbiWZNAh2fxOc7Q1bQfCs7BAtndB+hpubEAshItbX6Q4F/9jKAUrq2Y5/XUb6TH7Sjdu5NZmMzTk2tGSmJmF/ibTA5pKqM5rJJp4BjwC6cfAx+FxEn+CAZNetzOROv70bw4/FFblzXlcu/LAPaDPF4JIp8UsAIXDwDKLONJ8mM43bEAQiG63tMPxGg2UmaNKuK8FbN9QJhKZqpfhbnE3CGxzv+AsIHbJgJfjdY9OUb/FcmXyBGIfcnFQETT5DSn6uCPqKTcghbJaAGfKjfivObzwNkwRJcnBh83h3d8heLADHrbl16CaEGW5hSBORjeF1ZUkm/u0BHKnL4zPZHjEGY4unV2dLQJVgCW2uhCwoQyrWeHT99qD/cz6S9THW5hBu2uRpbokqyYV69g75lCF7ubX9BRxrycLeQCbsYG3pLMUa97xQ4T8b53dks7j+/BKXLkPDX375gEqZglegGZyXQRgcU9bsPencbPEOPqgIj/WzWpQxwIdVMFVsyDN98nNcFDrexo2q9M9w1EG5qs56V48ft1d5t/0flDGjEqzoUNEUh1YCYejEvOVA83QrAXVjBOLiyyIUfH45rcTAmMQ8DIp+gM0jWC6jyCNYtBqLJ6yYugWHrSfyzG8fJcAiVyOvFfub3xFdAnfzQ6o+kxcK5yWX2NvoIAO9S7i/jJdTR6VMa7F0awyKG8DzNQoq4Oo6Hr9DlWP7cI/n6fcG2f080Y27FNntOm+iI4CdNx45PYe9BNQTs64dJnEdNaV//KAi0RZnkdxptQPEIUFL+yqVnz/kMRPLM/VursqGivmNguezWx4H2cFtMrbM+VhWOAdIE89mixV04Rd+zyvPK7oRaHgkA7948yaxg8Xqv3/8WZ5NTp9oFsWzf6/KB5KfV0184PcvgzIS/rsEH0tWslDxUBIYX6gSaPn7laVDgP6UK4sdtSWPevwVVynRkAKxG2XLktW7e8gSUyQF3QRwFqzI5F6efYbCJ876NeneDt6gcFqUulUZCcvz2GSVdThecTfMdXxSEf7DnYhv3tKnc1nTxN0fctR1Fm9R+13CBSZ+zYdc+lqFn3onG1CdcyzJ0mHVeYrmllQtKAnR87EgbAt73WHi+ELFtaGGs8z7GZ8F1J3yN1unr3KBgL+IgzCWWMCv9MlTmiJc0W+x7yTxbeqwnp7Kk05Bhyk/LMYss3N56hnPnWWabzyTJ3ykLvQFNdpOinV2Po9SVUW8+U0LOMydaA7XrHgppfpxMk9vkO/shD41mac3eU+ZwL3uVKf8UhqavI5T7CA9X8Z3QEN8UaVimuQpS8M1GPPXsmFqI/FEltKjSyKJ3mg5HonTmc+lFa6f0XjoH44v9xzzvBPbDvnXDpmFY/jWL8fvUHzffz64xT4gBdOmFs9FGRDTFKVA9PVB3hjRLGK7NflUg4uIvVjxSh/WUMzjU42b8/hVZBFundQzXs5SyOjvFi5CPVHPRTmvJNLnVbyaKBol+2XQsH5ip2H9koeGMdvzDvQ33jMJMMSAA1Uu9lB2Mk2+Sl6FPYoTaQ53ZjXNgK2Atw93pCQTUhOZwBLHqiRboof0OpwtmeOSLUlKVWoiZZzL+x+GkB2Xg1tmY/LC0uEdz1TOgrjWHWMxWwNT82dR4kaWFpJbqZh0zH4Oxe4LqlXSfI46FrSjpEzzcE9XaMpyXq8XiALac9Yf1tNtFmrUybes+TmAAr+zf+D0P1BLAwQUAAIACACrnB9Nldyu68QRAAAxPgAAFwAAAHVuaXZlcnNhbC91bml2ZXJzYWwucG5n7ZuNO9P7+8BJ5FCR0vREj/SlhuSZcTz0pJAK1RgWviWP8zTD6JCKrFNHU4yUSk9mnbAZJsqOhPI0jC0WyzZGs802tu/6nU75Xt8/4bdd1z6f6/O53+/d9/2+X9f9vu9d1/uqt+fBVRobNZSUlFYdPuTmo6SkAlBSWnZVXU3+ps2+lyi/KcN8DrooVXZunpQ/LA//9divSko4lOZCsKr8+ZeYQ6dhSkqrW759lcnRFeeUlBxbD7v9ejI5cGoElxsfLlL7xKVrr9mpfqnAzWXrch2dvAM6OiGfXR+4LFv/+ob6pUvHtHPLV5Yf8rmKeWNYjtO+ePNAVVWV5u0QdHdiOqidu2hDb3tfYmEh5ExzYHv3tNVa2NvDSiLCu9JIvGna4FEaSML5s+NsdEM1nHHdGkgzQHDMufnKKivNmpS+X4YtzF66jF9+p9VTa88w4DZKgPs//JSaNTUFqhkfzKvNjZllOsng2E1V94Pdc5TV9IIyvl8uZ75by0+UC0WooG2YfUunHlcz9ht+QjlyGONjtFTnZui9uLcYYhJXA+Bj/F+C0G8CaPfVroKoDT806AUF6WkDd/Y+0HlqtNbL8Of45mzvbSeXGKttGTS+rGL37o7siUv/zP0S4YzXBmZpLrF4u1qW5o3tN/avS9uk8ac14rukiulSoW38c5TelY1Vccon1/0x4QJ7/Y+KOcutYHVAs+oSo9eoNKseWnNo47XGVdmDRY7fJQOwbSfVdZe45rbKn6BkrHEEVkb4oUK88Ztlo5d+LmfmFeXRZeXqO1e50y83czpKvks4BG3jLI0lLtxXew5W0lV9SPgA/qEibZXcsuyY1z8D4PwmI0bZZ/nNy/ejXYMFYV3fJQKwuq7LUheOq/gCM65d6gb/G/jDkEb5Io264JcEYWuIM17pX8sOu36sLTND/Bn+XYIAZmmULXWhQtkE4Oz+63ngfsAPQyDyWMVsAy+NlflWcMa6zPKyL1TvwoZBi78lGY4Al2zvpS70ZhRo3rt/bz/g7o8Q3sMqyy3TBi6NlRwQ52vO3d5zkbvf0zjf2Wkq0SxzqVjqwoWmd6rex73vanb88P8DJUNumTpgaaxWqgO2um89v1tstS4sWvBdEtSlwE2BmwI3BW4K3BS4KXBT4KbATYGbAjcFbgrcFLgpcFPgpsBNgZsCNwVuCtwUuClwU+CmwE2BmwI3BW4K3BS4KXBT4KbATYGbAjcFbgrcFLgpcFPgpsBNgdv/M9yafjUBeDnMvpl4iA4cqheznhVBFsYARRCZmGI93TDtN0KqK01A7rpw9e4/Nti8b5ob5hqWCF80eCVE+XOdFie9hHZOz8mQUgsQcopCvEqx54tmaaNjTx6XDC18RZPqY4PHXo72Lb6QTP0yXmW0jtwRC/1Odubj0nRx6+02cnE9RRTsWLOLmoCB2QsDYOCnVyC8eXR+18LXhpa3Jtj6ON/XIZuH6+gS/WJLimw6iUR8IrSkpE0TmDWPPkcjJdSi8BL4xNgigi6hPaWe4fHB4aIVr295geDcASTTnk7gDngxfSjUBIeIMGg6ykk6n0ahJlUS83Y2tnanwQWD4dZox06o40M/hxeeQAkoMQxENw/LyDQOj2Y9O9lf7GwawAx3kgyOwf0CwicTO/lf70bWZdDtwcURcc8kmPSbz9c2GkhncgBGtyOiJNmAwPlmvnFhL5ntVkNDzvxmAF5I6pgidM56iRM4Jid7zZFSEdNUSsqPyM4yz63jvAVAhjesZPNYdnxCQoM5Ou64EWdHea/MtONi0e+x9HzRRvQIOuU5X+/d1yccTMrbHtbnWbqmh1XAtJ7Fhy7nAhdsg2DohSNOPzOoTUBQy6kWEsOKh12qkvD+iIPRY/zbMxwYHJPXd/XcYtIxfEVZpD3h+aOUFBfrofG06Vy2viDLyaXFJr1vyO9eBRJ1azb2tGrb3VOLxGWjhYPqRoyU8eDn5/raxPG7GNMjRHQ6b3pf3BdKBdmsZA+QaMovzGGeyM595j/r0Mcq52JbGkmbrcnXM3nW3hLf6DERWAzae/oYsqEoGWHJfsioEsSNjjXRtc0CQS+tVva2TS6EWlMvnxsfY5XkkT2uP4JV3JoRCx3m+g4L/U9V3LBZ5qZ6eZKppZXg4wTJ1jM5SWy0TdpgOxfRSzF57CEMXX7joaRWcDiUyq8Mectb9+wW2SGsFJFAb8+vhnY405wb1ssMS5aXjoH2imzfUurP1xISZW3duKft2bkqLW9t8BEt7pYtPAqja8VJo1cPtkAsHCi2023xVM4BfGHpv71a3taY7RNWTYk9jLjEvDxJ/BeKPwJye5puTqtkHZ4rlHyBoSTpcQubndSiUJnGmCgeKFfUVb6L6Me34NSRPBscLkz6PyeA8fj7Mbip6jmos64dK+712IXSwugz+IFQN7y/7FklxWGS0NmXXmpLy7dWYYZ/sooOoiUuI52bq/MSY7+yKVhqgJ2+B1oT4KcNZI17EwWhJ6sqGjZFWEmAq3rGJY6ZFI+iR5lRdcz7INDi3qAeR0APA2wKLYq6tBEBZEGhsla8NBQBBFrEcb6Z/xzMYZKFRYy3Siq1H50xt8DjbZxj82c8YPW/CGeNua6Y9j1bbrUDSTUxuDsNx7SGQtFbYDEoW28iKKmj/T5QoluaoHOW/hej1r0Pecte4DVbGN0e2R9buVaKQ4aJX77SWG+J1kDuUMqvMh/54LhYXIc5n1HhbbZYDB8o1Cfv2rFj+RTP8tGmOsowumg9UCpPEhcXlf26tIglK6Jyj6FaDpuorATnZJ6QhZGgnaOeIoIHWfwHRGJIE+BImcfxNnHjIR10wgA/Dj0bV1GXKm4UcMP2pFngU0U5J7awUwaPN6DMzPPPYj6g2h/9K72uDLEcFdswyTmgXdFuHA8WFBXeDrTyE0bSseZW8RTGaRjEU5QEFMC/pvI6rK3luY8EtLscWWoE3kMUNHD1zJuatqnli6r/PKXeQZfN5DgNI/SRkqlaLnGBgXKipc68XlGURIMzG5niyNoTBpKZFi1rhhVLxnQyYNWwUvj0tPSJ3gR0fl9jrR8FK/FBxYoJDFA/owJFYQzwk9lf7dITRHM2/WR2IpvB58VRmAYpe1oXHcNk2TGx5/D+yybjvGZWOtSIrzaWJMskdBntbH0x9t/9pGxN+onGx/LNI/peYATyr8Nz88WiZ56tJPIviY4kbork2xEhbgS3zrPAk1/d2nXFDldCoyPlvwAotfMcFsL3eJQICC9Es4WXMXaj2NpZ3PHySMT7BHvdetYLfV5yve5+VuRmFGYFHwngpKg2DZFhX6Tf9i3/oxwPejywy6mNXgNNGVw7GOqV16x6tnYK8ZoRLDbcWFHArjYqJlZaO45umRLPQXeAj3olm6inynOeMPuSaOo9iUaXSYW5bC8/VVYi68Wy1m0o6HnDnOGJ+UFfVHSqtDImdnAK1fWEHKAMzXoGv7KRnJSV7zrNq+myPedV9XcBUzzcZD56v+TeY5P1DDo1Cja5IqsdM2Au39kg+2/MT3lTXV77H6tgsiNH74OkbUalw5QJ0+zcjxNev7mpXk+hCuKeWBoNehj2D7cu2PWMXVz+1LXZfWTaJh/6EEq99uZJs/ugvx2I156taXQb8WAQcIctCQaCzT7B5VtXVGWmq2dJLeYo5XAM5nO/RH1V3yuvFnfMVlTaMh47b/t56jXBXFbK88S8xY2Mzwipz5NqVETbxBD1DraGAn0h8SUHcQBPyDVzLytErBb1k3xCT8GNSYr9KXwFFhefmpXr2PymRcupXiQnsRH+KXPFNAKL6guV6F+kkAhez8NgQ4PqgMeOjQt2jSvNYvK+GWMawXo8GnTxgL4RaYdebwKrnCg4exQyZgEKNBroEU4+faO+i0+fvVmRMvihDAWdHNgSR4SqhjlMpxQTfYETqGp9ylyEJ2R1NTvUq/mtLPpd8VjR44YA9JZ9n2ZtPZJbx3U3G3s7zH/6rYgCQS6OWUb1CM9sF7daN8bGbtnWslZ8xg+DNQLPgyY5dChT9mjToQXLaRwz+Dn4PTKiZyH0OMMNkb69Qe6vGL5v5ItDoI6l7PoRSbEpsCO8lLqRggHl47zO1T8/3xiHi5foHm196r6YJD1bMWHi6lFb2zUeCp2c9yf4+xOS5z4etIaI3vlZ6W7VYFUKhXKcx+wSRsTFaVr18gj1tMmhCBG7Od5+nzQS+BjKwqWsDs7I/CNTnDApKY6JIk777B6oYYbUF5+XUu/3XzxSUpnBSXnyYYj8Kn4zhdZZg3bvIz8y0aIGrk8YnKJc67Cp6fG2lOk2Pj5D2L3Jg3wQ768OgEiGKEDpXUHo65CU0wG1oHC6Clecvjt+X5XgKnz/aeh4nNRtL3i+cXIujYH7ml6gFpjG73sgh3w0pL78fEpzAzv0OK/J3HcPS8zrQ1U7wfobX4bSqZucnj0Swhc0BiNHQ6TylUrKzrED8btxuPAHUUkO06LoVjt3/O61OXqvyhA6VvopX8py0fYvVq1npDhJZ1HWBmlzHycMZPM5Qgt7NaS4pxQYKJ5IE5onjxf4rU6JuwPaNsV747B4FkAcMjcBeNatFmUyYfjgoNpMo5LkkBPIO/BSJnsygZ01//LWgt3pSvZ75IMTmD2oY7QEBNXzFZn8CIL1rCeTtUTU9T3UM3Gxf5kPJjqwxo/vsOmN7J8dkiey5FOjvuguiJplVLjYpyo2FbXqDAN3O3sfLv5iTQAQfLTZPbK38tZ7OL5iNF08+RjAZZju8sTyiPTFKB6VLvWtsvkzyLz5XhBuc+VqeJztfnDers8B7WN9YnWApw7KcpK3IeRTrpoOkjt2Y+0sW1q8S5OSJqtksJ1kC7wVqrl2tynrgZUM572jIvmOkopbablqdcF6pokOHzeZQENwGzpQ6XM75PkLX22y1YNu74GG9Akl3YsxhLVH5OXopzgV04a57tfPAH58cKnUzsOwG8J9RKfhsP7aQEMTAETcjW6suoBjP/Tk9V3nyvPo/5XdnIGe+FNe5R5OW8HTb27K61p/q5mhCGy1hp6HYSUrfODYvB2fWrY6zbbXJl8+4SNoHfx0bwfidG+ZV9W3SY2pPqN6tgdWms30nvDaUi0b+8CcYYvrd/EoCSS5b6DFuZ4VpM1H8APdVVGI0yencIXYwPfCgOTTvfDocwCgpwEwf3AnXtBWLS9ktdTR9udD5Bmqf0MFZRibJnUUsvfesRGSawVS0vxY7u+lD3yBhtsepD/k1KwaQS6yIVzVPLFM5HH/gqswOp1XJDBRYoqpL7Nye3JyUxYnhoxqXbFJnAg3dDoenzryy1XGZxvzGMRK8FuYsKxL1NZ1dl/Rwhlrfs1NJ1fhaoDfR+eSsSbseUsS/0V0wMKp6TSk7lS7KalexDCQ7QYXj5bkkhanomsTS92M9y8uMJ2c6tps+DqINCSF4i9WHv1KhXVDb4e1NfXp2Qi4kOKxYiC8KEK6LGHMtNCICxPXrF5ErCc2rpCrYt4NoRi+xKbzn+UiMYiNIBY2nsJMvkm8a2RLFqWiYA35vHVO5Syrtdg1oezUyDuYQfMYO5XHwJxuo3cSGu0urwXmKO8z9nge75zaAuxcMwhaMf37Qf3BXlpu6cJnI3RlUL1MKgFQnrD7mckh9iNri6Dsgb9P08akqT1tsqX4VYITLzUIFmY2d6VR1HJP/AFD5OSKJ0CnVAgTzhwExvVMh4amPJzftp560UQRRH0DSdyHBQaCTlHW7KnktnVqbST/3YNmPjOP8WSmR3TqCh2dONJ5oQhkvxvM4al2iuroCxPW1loOM02PpNK3cw0gXzSGB4XRsRNtA7GJxd9b/3u3lEdDyAaLrKwmKL+c/KPDu2H2raP2Dfrf/w6O7AyoLTMP/ud1J7Xp2wFgO8I6syVjgz7tVikwma7n9589OHIlHk6b7F54j/rZswZ/Ox7cBZIcxd/w2fA/0y5KhYJpIlc/wfVqOcNqZ9iSDruzx3n8agpRHcAXyMuZwKYbvv91vNhUpWBHK7Uh5rjB/OdbXlbR9bOtgdaGASXhdfutYdAfA21anf8+KS1TqfWG07Z7xu5Wkn8Ou3u6VboEXfoPUEsDBBQAAgAIAKucH03Xo5xjSwAAAGoAAAAbAAAAdW5pdmVyc2FsL3VuaXZlcnNhbC5wbmcueG1ss7GvyM1RKEstKs7Mz7NVMtQzULK34+WyKShKLctMLVeoAIoBBSFASaESyDVCcMszU0oybJXMzcwRYhmpmekZJbZKpuamcEF9oJEAUEsBAgAAFAACAAgAqpwfTRUOrShkBAAABxEAAB0AAAAAAAAAAQAAAAAAAAAAAHVuaXZlcnNhbC9jb21tb25fbWVzc2FnZXMubG5nUEsBAgAAFAACAAgAqpwfTRl6axwpAwAAhgwAACcAAAAAAAAAAQAAAAAAnwQAAHVuaXZlcnNhbC9mbGFzaF9wdWJsaXNoaW5nX3NldHRpbmdzLnhtbFBLAQIAABQAAgAIAKqcH02magXGswIAAFUKAAAhAAAAAAAAAAEAAAAAAA0IAAB1bml2ZXJzYWwvZmxhc2hfc2tpbl9zZXR0aW5ncy54bWxQSwECAAAUAAIACACqnB9Ny/6H//4CAACXCwAAJgAAAAAAAAABAAAAAAD/CgAAdW5pdmVyc2FsL2h0bWxfcHVibGlzaGluZ19zZXR0aW5ncy54bWxQSwECAAAUAAIACACqnB9NjyTYDpQBAAAfBgAAHwAAAAAAAAABAAAAAABBDgAAdW5pdmVyc2FsL2h0bWxfc2tpbl9zZXR0aW5ncy5qc1BLAQIAABQAAgAIAKqcH009PC/RwQAAAOUBAAAaAAAAAAAAAAEAAAAAABIQAAB1bml2ZXJzYWwvaTE4bl9wcmVzZXRzLnhtbFBLAQIAABQAAgAIAKqcH02w7V1XbgAAAHYAAAAcAAAAAAAAAAEAAAAAAAsRAAB1bml2ZXJzYWwvbG9jYWxfc2V0dGluZ3MueG1sUEsBAgAAFAACAAgA95JTRyO0Tvv7AgAAsAgAABQAAAAAAAAAAQAAAAAAsxEAAHVuaXZlcnNhbC9wbGF5ZXIueG1sUEsBAgAAFAACAAgAqpwfTXymyh37CAAA/CQAACkAAAAAAAAAAQAAAAAA4BQAAHVuaXZlcnNhbC9za2luX2N1c3RvbWl6YXRpb25fc2V0dGluZ3MueG1sUEsBAgAAFAACAAgAq5wfTZXcruvEEQAAMT4AABcAAAAAAAAAAAAAAAAAIh4AAHVuaXZlcnNhbC91bml2ZXJzYWwucG5nUEsBAgAAFAACAAgAq5wfTdejnGNLAAAAagAAABsAAAAAAAAAAQAAAAAAGzAAAHVuaXZlcnNhbC91bml2ZXJzYWwucG5nLnhtbFBLBQYAAAAACwALAEkDAACfMAAAAAA="/>
  <p:tag name="ISPRING_OUTPUT_FOLDER" val="F:\PPT加油\2. 成品上传\28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539</Words>
  <Application>Microsoft Office PowerPoint</Application>
  <PresentationFormat>宽屏</PresentationFormat>
  <Paragraphs>62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Calibri Light</vt:lpstr>
      <vt:lpstr>Times New Roman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0</Manager>
  <Company>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subject>0</dc:subject>
  <dc:creator>lhj; user</dc:creator>
  <cp:keywords>0</cp:keywords>
  <dc:description>0</dc:description>
  <cp:lastModifiedBy>TianTa</cp:lastModifiedBy>
  <cp:revision>17</cp:revision>
  <cp:lastPrinted>2018-10-12T19:07:33Z</cp:lastPrinted>
  <dcterms:created xsi:type="dcterms:W3CDTF">2018-08-30T04:02:01Z</dcterms:created>
  <dcterms:modified xsi:type="dcterms:W3CDTF">2018-10-12T19:23:55Z</dcterms:modified>
  <cp:category>0</cp:category>
  <cp:version>0</cp:version>
</cp:coreProperties>
</file>