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892" r:id="rId2"/>
    <p:sldId id="872" r:id="rId3"/>
    <p:sldId id="894" r:id="rId4"/>
    <p:sldId id="893" r:id="rId5"/>
    <p:sldId id="895" r:id="rId6"/>
    <p:sldId id="896" r:id="rId7"/>
    <p:sldId id="897" r:id="rId8"/>
    <p:sldId id="898" r:id="rId9"/>
    <p:sldId id="899" r:id="rId10"/>
    <p:sldId id="900" r:id="rId11"/>
    <p:sldId id="901" r:id="rId12"/>
    <p:sldId id="902" r:id="rId13"/>
    <p:sldId id="903" r:id="rId14"/>
    <p:sldId id="904" r:id="rId15"/>
    <p:sldId id="905" r:id="rId16"/>
    <p:sldId id="907" r:id="rId17"/>
  </p:sldIdLst>
  <p:sldSz cx="12192000" cy="6858000"/>
  <p:notesSz cx="6797675" cy="987425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133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609402" algn="l" rtl="0" fontAlgn="base">
      <a:spcBef>
        <a:spcPct val="0"/>
      </a:spcBef>
      <a:spcAft>
        <a:spcPct val="0"/>
      </a:spcAft>
      <a:defRPr sz="2133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1218804" algn="l" rtl="0" fontAlgn="base">
      <a:spcBef>
        <a:spcPct val="0"/>
      </a:spcBef>
      <a:spcAft>
        <a:spcPct val="0"/>
      </a:spcAft>
      <a:defRPr sz="2133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828206" algn="l" rtl="0" fontAlgn="base">
      <a:spcBef>
        <a:spcPct val="0"/>
      </a:spcBef>
      <a:spcAft>
        <a:spcPct val="0"/>
      </a:spcAft>
      <a:defRPr sz="2133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2437607" algn="l" rtl="0" fontAlgn="base">
      <a:spcBef>
        <a:spcPct val="0"/>
      </a:spcBef>
      <a:spcAft>
        <a:spcPct val="0"/>
      </a:spcAft>
      <a:defRPr sz="2133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3047009" algn="l" defTabSz="1218804" rtl="0" eaLnBrk="1" latinLnBrk="0" hangingPunct="1">
      <a:defRPr sz="2133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3656411" algn="l" defTabSz="1218804" rtl="0" eaLnBrk="1" latinLnBrk="0" hangingPunct="1">
      <a:defRPr sz="2133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4265813" algn="l" defTabSz="1218804" rtl="0" eaLnBrk="1" latinLnBrk="0" hangingPunct="1">
      <a:defRPr sz="2133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4875215" algn="l" defTabSz="1218804" rtl="0" eaLnBrk="1" latinLnBrk="0" hangingPunct="1">
      <a:defRPr sz="2133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A20000"/>
    <a:srgbClr val="FFEBB3"/>
    <a:srgbClr val="FF6600"/>
    <a:srgbClr val="FED562"/>
    <a:srgbClr val="DDA06D"/>
    <a:srgbClr val="FFCC99"/>
    <a:srgbClr val="5C0007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2" autoAdjust="0"/>
    <p:restoredTop sz="82222" autoAdjust="0"/>
  </p:normalViewPr>
  <p:slideViewPr>
    <p:cSldViewPr>
      <p:cViewPr>
        <p:scale>
          <a:sx n="100" d="100"/>
          <a:sy n="100" d="100"/>
        </p:scale>
        <p:origin x="984" y="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88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DFD04-829E-4169-980B-C02525F090FB}" type="datetimeFigureOut">
              <a:rPr lang="zh-CN" altLang="en-US" smtClean="0"/>
              <a:pPr/>
              <a:t>2018/8/29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282DD-D857-4926-B1E5-03349FB69B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965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A379909-C4F5-49F8-B55B-31B8FB7C7462}" type="datetimeFigureOut">
              <a:rPr lang="zh-CN" altLang="en-US"/>
              <a:pPr>
                <a:defRPr/>
              </a:pPr>
              <a:t>2018/8/29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C003C05-DDB8-4EFC-AE3F-FA01E54927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632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02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80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206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60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009" algn="l" defTabSz="12188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411" algn="l" defTabSz="12188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5813" algn="l" defTabSz="12188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215" algn="l" defTabSz="12188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944A74E-AF01-46B8-B89D-E7BA5CE9CE02}" type="slidenum">
              <a:rPr lang="zh-CN" altLang="en-US"/>
              <a:pPr eaLnBrk="1" hangingPunct="1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638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7524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944A74E-AF01-46B8-B89D-E7BA5CE9CE02}" type="slidenum">
              <a:rPr lang="zh-CN" altLang="en-US"/>
              <a:pPr eaLnBrk="1" hangingPunct="1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638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7524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944A74E-AF01-46B8-B89D-E7BA5CE9CE02}" type="slidenum">
              <a:rPr lang="zh-CN" altLang="en-US"/>
              <a:pPr eaLnBrk="1" hangingPunct="1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638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7524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944A74E-AF01-46B8-B89D-E7BA5CE9CE02}" type="slidenum">
              <a:rPr lang="zh-CN" altLang="en-US"/>
              <a:pPr eaLnBrk="1" hangingPunct="1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638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228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752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944A74E-AF01-46B8-B89D-E7BA5CE9CE02}" type="slidenum">
              <a:rPr lang="zh-CN" altLang="en-US"/>
              <a:pPr eaLnBrk="1" hangingPunct="1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638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7524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944A74E-AF01-46B8-B89D-E7BA5CE9CE02}" type="slidenum">
              <a:rPr lang="zh-CN" altLang="en-US"/>
              <a:pPr eaLnBrk="1" hangingPunct="1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638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7524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944A74E-AF01-46B8-B89D-E7BA5CE9CE02}" type="slidenum">
              <a:rPr lang="zh-CN" altLang="en-US"/>
              <a:pPr eaLnBrk="1" hangingPunct="1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638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7524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944A74E-AF01-46B8-B89D-E7BA5CE9CE02}" type="slidenum">
              <a:rPr lang="zh-CN" altLang="en-US"/>
              <a:pPr eaLnBrk="1" hangingPunct="1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63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6" y="159"/>
            <a:ext cx="12188388" cy="685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29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8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4005943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7" b="5507"/>
          <a:stretch/>
        </p:blipFill>
        <p:spPr>
          <a:xfrm>
            <a:off x="7392153" y="4990252"/>
            <a:ext cx="4799847" cy="1867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3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比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V="1">
            <a:off x="0" y="6680258"/>
            <a:ext cx="12192000" cy="1777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矩形 9"/>
          <p:cNvSpPr/>
          <p:nvPr userDrawn="1"/>
        </p:nvSpPr>
        <p:spPr>
          <a:xfrm>
            <a:off x="-1" y="967775"/>
            <a:ext cx="12191999" cy="6095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2051" name="Picture 3" descr="E:\0000000我图PPT\00001PNG素材\01党委政府\小鸟4646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817" y="99029"/>
            <a:ext cx="532329" cy="40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00000我图PPT\00001PNG素材\01党委政府\天安门抽象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146" y="68627"/>
            <a:ext cx="2145852" cy="8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29"/>
          <p:cNvSpPr/>
          <p:nvPr userDrawn="1"/>
        </p:nvSpPr>
        <p:spPr bwMode="auto">
          <a:xfrm>
            <a:off x="335360" y="116632"/>
            <a:ext cx="859544" cy="768085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85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42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6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iagBrick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9" r:id="rId3"/>
    <p:sldLayoutId id="2147483660" r:id="rId4"/>
    <p:sldLayoutId id="2147483661" r:id="rId5"/>
    <p:sldLayoutId id="2147483662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087602" rtl="0" eaLnBrk="0" fontAlgn="base" hangingPunct="0">
        <a:spcBef>
          <a:spcPct val="0"/>
        </a:spcBef>
        <a:spcAft>
          <a:spcPct val="0"/>
        </a:spcAft>
        <a:defRPr sz="3733" kern="1200">
          <a:solidFill>
            <a:schemeClr val="bg1"/>
          </a:solidFill>
          <a:latin typeface="华文细黑" pitchFamily="2" charset="-122"/>
          <a:ea typeface="华文细黑" pitchFamily="2" charset="-122"/>
          <a:cs typeface="+mj-cs"/>
        </a:defRPr>
      </a:lvl1pPr>
      <a:lvl2pPr algn="l" defTabSz="1087602" rtl="0" eaLnBrk="0" fontAlgn="base" hangingPunct="0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华文细黑" pitchFamily="2" charset="-122"/>
          <a:ea typeface="华文细黑" pitchFamily="2" charset="-122"/>
        </a:defRPr>
      </a:lvl2pPr>
      <a:lvl3pPr algn="l" defTabSz="1087602" rtl="0" eaLnBrk="0" fontAlgn="base" hangingPunct="0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华文细黑" pitchFamily="2" charset="-122"/>
          <a:ea typeface="华文细黑" pitchFamily="2" charset="-122"/>
        </a:defRPr>
      </a:lvl3pPr>
      <a:lvl4pPr algn="l" defTabSz="1087602" rtl="0" eaLnBrk="0" fontAlgn="base" hangingPunct="0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华文细黑" pitchFamily="2" charset="-122"/>
          <a:ea typeface="华文细黑" pitchFamily="2" charset="-122"/>
        </a:defRPr>
      </a:lvl4pPr>
      <a:lvl5pPr algn="l" defTabSz="1087602" rtl="0" eaLnBrk="0" fontAlgn="base" hangingPunct="0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华文细黑" pitchFamily="2" charset="-122"/>
          <a:ea typeface="华文细黑" pitchFamily="2" charset="-122"/>
        </a:defRPr>
      </a:lvl5pPr>
      <a:lvl6pPr marL="609397" algn="l" rtl="0" fontAlgn="base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华文细黑" pitchFamily="2" charset="-122"/>
          <a:ea typeface="华文细黑" pitchFamily="2" charset="-122"/>
        </a:defRPr>
      </a:lvl6pPr>
      <a:lvl7pPr marL="1218792" algn="l" rtl="0" fontAlgn="base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华文细黑" pitchFamily="2" charset="-122"/>
          <a:ea typeface="华文细黑" pitchFamily="2" charset="-122"/>
        </a:defRPr>
      </a:lvl7pPr>
      <a:lvl8pPr marL="1828188" algn="l" rtl="0" fontAlgn="base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华文细黑" pitchFamily="2" charset="-122"/>
          <a:ea typeface="华文细黑" pitchFamily="2" charset="-122"/>
        </a:defRPr>
      </a:lvl8pPr>
      <a:lvl9pPr marL="2437583" algn="l" rtl="0" fontAlgn="base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华文细黑" pitchFamily="2" charset="-122"/>
          <a:ea typeface="华文细黑" pitchFamily="2" charset="-122"/>
        </a:defRPr>
      </a:lvl9pPr>
    </p:titleStyle>
    <p:bodyStyle>
      <a:lvl1pPr marL="408380" indent="-408380" algn="l" defTabSz="108760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884470" indent="-340669" algn="l" defTabSz="108760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2pPr>
      <a:lvl3pPr marL="1360562" indent="-272960" algn="l" defTabSz="108760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3pPr>
      <a:lvl4pPr marL="1904360" indent="-272960" algn="l" defTabSz="108760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67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4pPr>
      <a:lvl5pPr marL="2448163" indent="-272960" algn="l" defTabSz="108760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67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5pPr>
      <a:lvl6pPr marL="3351678" indent="-304698" algn="l" defTabSz="12187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072" indent="-304698" algn="l" defTabSz="12187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468" indent="-304698" algn="l" defTabSz="12187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864" indent="-304698" algn="l" defTabSz="12187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7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7" algn="l" defTabSz="12187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92" algn="l" defTabSz="12187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88" algn="l" defTabSz="12187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83" algn="l" defTabSz="12187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78" algn="l" defTabSz="12187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75" algn="l" defTabSz="12187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71" algn="l" defTabSz="12187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166" algn="l" defTabSz="12187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8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2.jp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2.jp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2.jp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2.jp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2.jp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2.jp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2.jp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-24680" y="6701933"/>
            <a:ext cx="12286523" cy="192571"/>
          </a:xfrm>
          <a:prstGeom prst="rect">
            <a:avLst/>
          </a:prstGeom>
          <a:solidFill>
            <a:srgbClr val="FF0517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34705" y="1196752"/>
            <a:ext cx="12226705" cy="192571"/>
          </a:xfrm>
          <a:prstGeom prst="rect">
            <a:avLst/>
          </a:prstGeom>
          <a:solidFill>
            <a:srgbClr val="FF0517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34" name="Picture 7" descr="G:\2016我图\两会\ooopic_10194892_b0c64675b11c678cafbc\0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2032844"/>
            <a:ext cx="2135560" cy="467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5"/>
          <p:cNvSpPr>
            <a:spLocks/>
          </p:cNvSpPr>
          <p:nvPr/>
        </p:nvSpPr>
        <p:spPr bwMode="auto">
          <a:xfrm rot="10800000" flipH="1">
            <a:off x="8910260" y="3434810"/>
            <a:ext cx="3450436" cy="3450573"/>
          </a:xfrm>
          <a:prstGeom prst="ellipse">
            <a:avLst/>
          </a:prstGeom>
          <a:gradFill>
            <a:gsLst>
              <a:gs pos="0">
                <a:srgbClr val="FFFFFF">
                  <a:lumMod val="82000"/>
                </a:srgbClr>
              </a:gs>
              <a:gs pos="100000">
                <a:srgbClr val="FFFFFF">
                  <a:lumMod val="88000"/>
                </a:srgbClr>
              </a:gs>
            </a:gsLst>
            <a:lin ang="18900000" scaled="1"/>
          </a:gradFill>
          <a:ln w="50800" cap="flat" cmpd="sng" algn="ctr"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lin ang="18900000" scaled="1"/>
              <a:tileRect/>
            </a:gradFill>
            <a:prstDash val="solid"/>
          </a:ln>
          <a:effectLst>
            <a:innerShdw blurRad="190500" dist="63500" dir="8100000">
              <a:prstClr val="black">
                <a:alpha val="30000"/>
              </a:prstClr>
            </a:innerShdw>
            <a:softEdge rad="50800"/>
          </a:effectLst>
        </p:spPr>
        <p:txBody>
          <a:bodyPr lIns="91419" tIns="45709" rIns="91419" bIns="45709"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9491494" y="3852315"/>
            <a:ext cx="2471695" cy="2469579"/>
            <a:chOff x="9912424" y="4649384"/>
            <a:chExt cx="1954833" cy="1732555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 rot="10800000">
              <a:off x="9912424" y="4649384"/>
              <a:ext cx="1954833" cy="173255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10129484" y="4832770"/>
              <a:ext cx="1520711" cy="1347796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9965" r="-47089"/>
              </a:stretch>
            </a:blip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10082401" y="2265445"/>
            <a:ext cx="1595598" cy="1595598"/>
            <a:chOff x="9912424" y="2833284"/>
            <a:chExt cx="1954833" cy="1732555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10800000">
              <a:off x="9912424" y="2833284"/>
              <a:ext cx="1954833" cy="173255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10129484" y="3016670"/>
              <a:ext cx="1520711" cy="1347796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8" name="Freeform 5"/>
          <p:cNvSpPr>
            <a:spLocks/>
          </p:cNvSpPr>
          <p:nvPr/>
        </p:nvSpPr>
        <p:spPr bwMode="auto">
          <a:xfrm rot="10800000">
            <a:off x="8816227" y="4612015"/>
            <a:ext cx="951003" cy="950180"/>
          </a:xfrm>
          <a:prstGeom prst="ellipse">
            <a:avLst/>
          </a:prstGeom>
          <a:gradFill flip="none" rotWithShape="1">
            <a:gsLst>
              <a:gs pos="0">
                <a:srgbClr val="FF0517"/>
              </a:gs>
              <a:gs pos="100000">
                <a:srgbClr val="FF0517">
                  <a:lumMod val="75000"/>
                </a:srgb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FF0517">
                    <a:lumMod val="75000"/>
                  </a:srgbClr>
                </a:gs>
                <a:gs pos="100000">
                  <a:srgbClr val="FF0517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>
            <a:off x="11487111" y="5167136"/>
            <a:ext cx="592036" cy="593863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FFFFFF">
                  <a:lumMod val="75000"/>
                </a:srgbClr>
              </a:gs>
            </a:gsLst>
            <a:lin ang="18900000" scaled="0"/>
            <a:tileRect/>
          </a:gradFill>
          <a:ln w="25400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18900000" scaled="0"/>
              <a:tileRect/>
            </a:gradFill>
          </a:ln>
          <a:effectLst>
            <a:outerShdw blurRad="381000" dist="152400" dir="2700000" algn="tl" rotWithShape="0">
              <a:prstClr val="black">
                <a:alpha val="3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0" name="Freeform 5"/>
          <p:cNvSpPr>
            <a:spLocks/>
          </p:cNvSpPr>
          <p:nvPr/>
        </p:nvSpPr>
        <p:spPr bwMode="auto">
          <a:xfrm>
            <a:off x="11325133" y="3054961"/>
            <a:ext cx="951003" cy="95018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rgbClr val="FFFFFF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1" name="Freeform 5"/>
          <p:cNvSpPr>
            <a:spLocks/>
          </p:cNvSpPr>
          <p:nvPr/>
        </p:nvSpPr>
        <p:spPr bwMode="auto">
          <a:xfrm rot="10800000">
            <a:off x="8660738" y="5353471"/>
            <a:ext cx="442773" cy="442698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rgbClr val="FFFFFF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2" name="Freeform 5"/>
          <p:cNvSpPr>
            <a:spLocks/>
          </p:cNvSpPr>
          <p:nvPr/>
        </p:nvSpPr>
        <p:spPr bwMode="auto">
          <a:xfrm rot="10800000">
            <a:off x="8486630" y="5097117"/>
            <a:ext cx="284542" cy="284494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FFFFFF">
                  <a:lumMod val="75000"/>
                </a:srgbClr>
              </a:gs>
            </a:gsLst>
            <a:lin ang="18900000" scaled="0"/>
            <a:tileRect/>
          </a:gradFill>
          <a:ln w="25400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18900000" scaled="0"/>
              <a:tileRect/>
            </a:gradFill>
          </a:ln>
          <a:effectLst>
            <a:outerShdw blurRad="381000" dist="152400" dir="2700000" algn="tl" rotWithShape="0">
              <a:prstClr val="black">
                <a:alpha val="3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811" y="2172037"/>
            <a:ext cx="683958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spcAft>
                <a:spcPts val="3000"/>
              </a:spcAft>
            </a:pPr>
            <a:r>
              <a:rPr lang="zh-CN" altLang="en-US" sz="5400" dirty="0" smtClean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学习全国</a:t>
            </a:r>
            <a:r>
              <a:rPr lang="zh-CN" altLang="en-US" sz="5400" dirty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优秀</a:t>
            </a:r>
            <a:r>
              <a:rPr lang="zh-CN" altLang="en-US" sz="5400" dirty="0" smtClean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党员</a:t>
            </a:r>
            <a:endParaRPr lang="en-US" altLang="zh-CN" sz="5400" dirty="0" smtClean="0">
              <a:solidFill>
                <a:srgbClr val="C00000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+mn-ea"/>
              <a:sym typeface="+mn-lt"/>
            </a:endParaRPr>
          </a:p>
          <a:p>
            <a:pPr algn="ctr">
              <a:spcBef>
                <a:spcPts val="2400"/>
              </a:spcBef>
              <a:spcAft>
                <a:spcPts val="3000"/>
              </a:spcAft>
            </a:pPr>
            <a:r>
              <a:rPr lang="zh-CN" altLang="en-US" sz="5400" dirty="0" smtClean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先进事迹</a:t>
            </a:r>
            <a:endParaRPr lang="en-US" altLang="zh-CN" sz="5400" dirty="0">
              <a:solidFill>
                <a:srgbClr val="C00000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86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99456" y="260648"/>
            <a:ext cx="8928992" cy="504825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姜仕坤同志</a:t>
            </a:r>
            <a:r>
              <a:rPr lang="zh-C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35760" y="1816813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dirty="0" smtClean="0"/>
              <a:t>     </a:t>
            </a:r>
            <a:r>
              <a:rPr lang="zh-CN" altLang="en-US" sz="2400" dirty="0" smtClean="0"/>
              <a:t>姜仕坤</a:t>
            </a:r>
            <a:r>
              <a:rPr lang="zh-CN" altLang="en-US" sz="2400" dirty="0"/>
              <a:t>，男，苗族，贵州册亨人，</a:t>
            </a:r>
            <a:r>
              <a:rPr lang="en-US" altLang="zh-CN" sz="2400" dirty="0"/>
              <a:t>1969</a:t>
            </a:r>
            <a:r>
              <a:rPr lang="zh-CN" altLang="en-US" sz="2400" dirty="0"/>
              <a:t>年</a:t>
            </a:r>
            <a:r>
              <a:rPr lang="en-US" altLang="zh-CN" sz="2400" dirty="0"/>
              <a:t>12</a:t>
            </a:r>
            <a:r>
              <a:rPr lang="zh-CN" altLang="en-US" sz="2400" dirty="0"/>
              <a:t>月出生，</a:t>
            </a:r>
            <a:r>
              <a:rPr lang="en-US" altLang="zh-CN" sz="2400" dirty="0"/>
              <a:t>1990</a:t>
            </a:r>
            <a:r>
              <a:rPr lang="zh-CN" altLang="en-US" sz="2400" dirty="0"/>
              <a:t>年</a:t>
            </a:r>
            <a:r>
              <a:rPr lang="en-US" altLang="zh-CN" sz="2400" dirty="0"/>
              <a:t>8</a:t>
            </a:r>
            <a:r>
              <a:rPr lang="zh-CN" altLang="en-US" sz="2400" dirty="0"/>
              <a:t>月参加工作，</a:t>
            </a:r>
            <a:r>
              <a:rPr lang="en-US" altLang="zh-CN" sz="2400" dirty="0"/>
              <a:t>1992</a:t>
            </a:r>
            <a:r>
              <a:rPr lang="zh-CN" altLang="en-US" sz="2400" dirty="0"/>
              <a:t>年</a:t>
            </a:r>
            <a:r>
              <a:rPr lang="en-US" altLang="zh-CN" sz="2400" dirty="0"/>
              <a:t>1</a:t>
            </a:r>
            <a:r>
              <a:rPr lang="zh-CN" altLang="en-US" sz="2400" dirty="0"/>
              <a:t>月加入中国共产党，贵州省晴隆县委原书记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algn="just"/>
            <a:r>
              <a:rPr lang="zh-CN" altLang="en-US" sz="2400" dirty="0" smtClean="0"/>
              <a:t>      姜仕坤</a:t>
            </a:r>
            <a:r>
              <a:rPr lang="zh-CN" altLang="en-US" sz="2400" dirty="0"/>
              <a:t>同志长期在贫困偏远山区工作，始终把共产党人的坚强党性体现在脱贫攻坚的使命担当中。在晴隆县工作的</a:t>
            </a:r>
            <a:r>
              <a:rPr lang="en-US" altLang="zh-CN" sz="2400" dirty="0"/>
              <a:t>6</a:t>
            </a:r>
            <a:r>
              <a:rPr lang="zh-CN" altLang="en-US" sz="2400" dirty="0"/>
              <a:t>年多时间里，他以坚忍不拔的劲头，探索出经济、生态、扶贫三效同步精准脱贫的“晴隆模式”。他把群众疾苦挂在心上，足迹遍布晴隆县所有乡镇、村居，和老百姓细算经济账、共谋脱贫策，发动群众种草养羊，发展山地特色经济，被群众称为“农民书记”、“算账书记”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algn="just"/>
            <a:r>
              <a:rPr lang="en-US" altLang="zh-CN" sz="2400" dirty="0"/>
              <a:t> </a:t>
            </a:r>
            <a:r>
              <a:rPr lang="en-US" altLang="zh-CN" sz="2400" dirty="0" smtClean="0"/>
              <a:t>     2016</a:t>
            </a:r>
            <a:r>
              <a:rPr lang="zh-CN" altLang="en-US" sz="2400" dirty="0"/>
              <a:t>年</a:t>
            </a:r>
            <a:r>
              <a:rPr lang="en-US" altLang="zh-CN" sz="2400" dirty="0"/>
              <a:t>4</a:t>
            </a:r>
            <a:r>
              <a:rPr lang="zh-CN" altLang="en-US" sz="2400" dirty="0"/>
              <a:t>月</a:t>
            </a:r>
            <a:r>
              <a:rPr lang="en-US" altLang="zh-CN" sz="2400" dirty="0"/>
              <a:t>12</a:t>
            </a:r>
            <a:r>
              <a:rPr lang="zh-CN" altLang="en-US" sz="2400" dirty="0"/>
              <a:t>日在出差期间突发心脏病不幸去世，年仅</a:t>
            </a:r>
            <a:r>
              <a:rPr lang="en-US" altLang="zh-CN" sz="2400" dirty="0"/>
              <a:t>46</a:t>
            </a:r>
            <a:r>
              <a:rPr lang="zh-CN" altLang="en-US" sz="2400" dirty="0"/>
              <a:t>岁。</a:t>
            </a:r>
            <a:endParaRPr lang="zh-CN" altLang="zh-C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35760" y="105273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姜仕坤</a:t>
            </a:r>
            <a:endParaRPr lang="zh-CN" altLang="en-US" sz="3600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007768" y="1700808"/>
            <a:ext cx="8064896" cy="0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18" name="Picture 2" descr="http://p2.so.qhmsg.com/bdr/_240_/t018e29b39a8ad79d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720984"/>
            <a:ext cx="3384376" cy="4343586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35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p2.so.qhimgs1.com/bdr/_240_/t01043585ad5661dc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136174"/>
            <a:ext cx="3491681" cy="200479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  <p:sp>
        <p:nvSpPr>
          <p:cNvPr id="26" name="矩形 25"/>
          <p:cNvSpPr/>
          <p:nvPr/>
        </p:nvSpPr>
        <p:spPr>
          <a:xfrm>
            <a:off x="-323686" y="6701933"/>
            <a:ext cx="12286523" cy="192571"/>
          </a:xfrm>
          <a:prstGeom prst="rect">
            <a:avLst/>
          </a:prstGeom>
          <a:solidFill>
            <a:srgbClr val="FF0517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34705" y="3177435"/>
            <a:ext cx="12286524" cy="192571"/>
          </a:xfrm>
          <a:prstGeom prst="rect">
            <a:avLst/>
          </a:prstGeom>
          <a:solidFill>
            <a:srgbClr val="FF0517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1235463" y="3429000"/>
            <a:ext cx="7380817" cy="31393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70000"/>
              </a:lnSpc>
              <a:defRPr/>
            </a:pPr>
            <a:r>
              <a:rPr lang="zh-CN" altLang="en-US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        姜仕坤同志是贵州大山里成长起来的干部，深知贫困山区群众的疾苦，带领群众脱贫致富是他人生的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夙愿。他把群众疾苦挂在心上，足迹遍布晴隆县所有乡镇、村居，和老百姓细算经济账、共谋脱贫策，发动群众种草养羊，发展山地特色</a:t>
            </a:r>
            <a:r>
              <a:rPr lang="zh-CN" altLang="en-US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经济。他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严于律己，生活简朴，从不利用权力为自己和亲属谋取私利，从不干涉建设工程招投标等经济活动，以自身勤政清廉之气感染着身边</a:t>
            </a:r>
            <a:r>
              <a:rPr lang="zh-CN" altLang="en-US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人。</a:t>
            </a:r>
            <a:endParaRPr lang="zh-CN" altLang="en-US" sz="2000" kern="0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18900000" scaled="1"/>
              </a:gradFill>
              <a:latin typeface="Arial"/>
              <a:ea typeface="微软雅黑"/>
              <a:cs typeface="+mn-ea"/>
            </a:endParaRPr>
          </a:p>
        </p:txBody>
      </p:sp>
      <p:pic>
        <p:nvPicPr>
          <p:cNvPr id="34" name="Picture 7" descr="G:\2016我图\两会\ooopic_10194892_b0c64675b11c678cafbc\0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494" y="3605967"/>
            <a:ext cx="1572320" cy="344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5"/>
          <p:cNvSpPr>
            <a:spLocks/>
          </p:cNvSpPr>
          <p:nvPr/>
        </p:nvSpPr>
        <p:spPr bwMode="auto">
          <a:xfrm rot="10800000" flipH="1">
            <a:off x="9166834" y="4044384"/>
            <a:ext cx="3450436" cy="3450573"/>
          </a:xfrm>
          <a:prstGeom prst="ellipse">
            <a:avLst/>
          </a:prstGeom>
          <a:gradFill>
            <a:gsLst>
              <a:gs pos="0">
                <a:srgbClr val="FFFFFF">
                  <a:lumMod val="82000"/>
                </a:srgbClr>
              </a:gs>
              <a:gs pos="100000">
                <a:srgbClr val="FFFFFF">
                  <a:lumMod val="88000"/>
                </a:srgbClr>
              </a:gs>
            </a:gsLst>
            <a:lin ang="18900000" scaled="1"/>
          </a:gradFill>
          <a:ln w="50800" cap="flat" cmpd="sng" algn="ctr"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lin ang="18900000" scaled="1"/>
              <a:tileRect/>
            </a:gradFill>
            <a:prstDash val="solid"/>
          </a:ln>
          <a:effectLst>
            <a:innerShdw blurRad="190500" dist="63500" dir="8100000">
              <a:prstClr val="black">
                <a:alpha val="30000"/>
              </a:prstClr>
            </a:innerShdw>
            <a:softEdge rad="50800"/>
          </a:effectLst>
        </p:spPr>
        <p:txBody>
          <a:bodyPr lIns="91419" tIns="45709" rIns="91419" bIns="45709"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9491142" y="4228123"/>
            <a:ext cx="2471695" cy="2469579"/>
            <a:chOff x="9912424" y="4649384"/>
            <a:chExt cx="1954833" cy="1732555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 rot="10800000">
              <a:off x="9912424" y="4649384"/>
              <a:ext cx="1954833" cy="173255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10129484" y="4832770"/>
              <a:ext cx="1520711" cy="1347796"/>
            </a:xfrm>
            <a:prstGeom prst="ellipse">
              <a:avLst/>
            </a:prstGeom>
            <a:blipFill dpi="0" rotWithShape="1">
              <a:blip r:embed="rId6" cstate="print"/>
              <a:srcRect/>
              <a:stretch>
                <a:fillRect l="-9965" r="-47089"/>
              </a:stretch>
            </a:blip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10094254" y="2816633"/>
            <a:ext cx="1595598" cy="1595598"/>
            <a:chOff x="9912424" y="2833284"/>
            <a:chExt cx="1954833" cy="1732555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10800000">
              <a:off x="9912424" y="2833284"/>
              <a:ext cx="1954833" cy="173255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10129484" y="3016670"/>
              <a:ext cx="1520711" cy="1347796"/>
            </a:xfrm>
            <a:prstGeom prst="ellipse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8" name="Freeform 5"/>
          <p:cNvSpPr>
            <a:spLocks/>
          </p:cNvSpPr>
          <p:nvPr/>
        </p:nvSpPr>
        <p:spPr bwMode="auto">
          <a:xfrm rot="10800000">
            <a:off x="8815875" y="5518681"/>
            <a:ext cx="951003" cy="950180"/>
          </a:xfrm>
          <a:prstGeom prst="ellipse">
            <a:avLst/>
          </a:prstGeom>
          <a:gradFill flip="none" rotWithShape="1">
            <a:gsLst>
              <a:gs pos="0">
                <a:srgbClr val="FF0517"/>
              </a:gs>
              <a:gs pos="100000">
                <a:srgbClr val="FF0517">
                  <a:lumMod val="75000"/>
                </a:srgb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FF0517">
                    <a:lumMod val="75000"/>
                  </a:srgbClr>
                </a:gs>
                <a:gs pos="100000">
                  <a:srgbClr val="FF0517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>
            <a:off x="11486759" y="6073802"/>
            <a:ext cx="592036" cy="593863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FFFFFF">
                  <a:lumMod val="75000"/>
                </a:srgbClr>
              </a:gs>
            </a:gsLst>
            <a:lin ang="18900000" scaled="0"/>
            <a:tileRect/>
          </a:gradFill>
          <a:ln w="25400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18900000" scaled="0"/>
              <a:tileRect/>
            </a:gradFill>
          </a:ln>
          <a:effectLst>
            <a:outerShdw blurRad="381000" dist="152400" dir="2700000" algn="tl" rotWithShape="0">
              <a:prstClr val="black">
                <a:alpha val="3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0" name="Freeform 5"/>
          <p:cNvSpPr>
            <a:spLocks/>
          </p:cNvSpPr>
          <p:nvPr/>
        </p:nvSpPr>
        <p:spPr bwMode="auto">
          <a:xfrm>
            <a:off x="11324781" y="3817529"/>
            <a:ext cx="951003" cy="95018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rgbClr val="FFFFFF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1" name="Freeform 5"/>
          <p:cNvSpPr>
            <a:spLocks/>
          </p:cNvSpPr>
          <p:nvPr/>
        </p:nvSpPr>
        <p:spPr bwMode="auto">
          <a:xfrm rot="10800000">
            <a:off x="8660386" y="6260137"/>
            <a:ext cx="442773" cy="442698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rgbClr val="FFFFFF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2" name="Freeform 5"/>
          <p:cNvSpPr>
            <a:spLocks/>
          </p:cNvSpPr>
          <p:nvPr/>
        </p:nvSpPr>
        <p:spPr bwMode="auto">
          <a:xfrm rot="10800000">
            <a:off x="8486278" y="6003783"/>
            <a:ext cx="284542" cy="284494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FFFFFF">
                  <a:lumMod val="75000"/>
                </a:srgbClr>
              </a:gs>
            </a:gsLst>
            <a:lin ang="18900000" scaled="0"/>
            <a:tileRect/>
          </a:gradFill>
          <a:ln w="25400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18900000" scaled="0"/>
              <a:tileRect/>
            </a:gradFill>
          </a:ln>
          <a:effectLst>
            <a:outerShdw blurRad="381000" dist="152400" dir="2700000" algn="tl" rotWithShape="0">
              <a:prstClr val="black">
                <a:alpha val="3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10242" name="Picture 2" descr="http://p5.so.qhimgs1.com/bdr/_240_/t01f6616b1699be574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97363"/>
            <a:ext cx="3913550" cy="263834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  <p:pic>
        <p:nvPicPr>
          <p:cNvPr id="10244" name="Picture 4" descr="http://p0.so.qhimgs1.com/bdr/_240_/t01a48bd67bef9d1e5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579596"/>
            <a:ext cx="3744416" cy="24893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0569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99456" y="260648"/>
            <a:ext cx="8928992" cy="504825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张进同志简介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35760" y="1816813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dirty="0" smtClean="0"/>
              <a:t>     </a:t>
            </a:r>
            <a:r>
              <a:rPr lang="zh-CN" altLang="en-US" sz="2400" dirty="0" smtClean="0"/>
              <a:t>张进</a:t>
            </a:r>
            <a:r>
              <a:rPr lang="zh-CN" altLang="en-US" sz="2400" dirty="0"/>
              <a:t>，男，汉族，重庆巴南人，</a:t>
            </a:r>
            <a:r>
              <a:rPr lang="en-US" altLang="zh-CN" sz="2400" dirty="0"/>
              <a:t>1965</a:t>
            </a:r>
            <a:r>
              <a:rPr lang="zh-CN" altLang="en-US" sz="2400" dirty="0"/>
              <a:t>年</a:t>
            </a:r>
            <a:r>
              <a:rPr lang="en-US" altLang="zh-CN" sz="2400" dirty="0"/>
              <a:t>4</a:t>
            </a:r>
            <a:r>
              <a:rPr lang="zh-CN" altLang="en-US" sz="2400" dirty="0"/>
              <a:t>月出生，</a:t>
            </a:r>
            <a:r>
              <a:rPr lang="en-US" altLang="zh-CN" sz="2400" dirty="0"/>
              <a:t>1987</a:t>
            </a:r>
            <a:r>
              <a:rPr lang="zh-CN" altLang="en-US" sz="2400" dirty="0"/>
              <a:t>年</a:t>
            </a:r>
            <a:r>
              <a:rPr lang="en-US" altLang="zh-CN" sz="2400" dirty="0"/>
              <a:t>7</a:t>
            </a:r>
            <a:r>
              <a:rPr lang="zh-CN" altLang="en-US" sz="2400" dirty="0"/>
              <a:t>月参加工作，</a:t>
            </a:r>
            <a:r>
              <a:rPr lang="en-US" altLang="zh-CN" sz="2400" dirty="0"/>
              <a:t>1996</a:t>
            </a:r>
            <a:r>
              <a:rPr lang="zh-CN" altLang="en-US" sz="2400" dirty="0"/>
              <a:t>年</a:t>
            </a:r>
            <a:r>
              <a:rPr lang="en-US" altLang="zh-CN" sz="2400" dirty="0"/>
              <a:t>10</a:t>
            </a:r>
            <a:r>
              <a:rPr lang="zh-CN" altLang="en-US" sz="2400" dirty="0"/>
              <a:t>月加入中国共产党，重庆船舶工业公司原副总经理，中船重工（重庆）海装风电设备有限公司原副总经理，重庆前卫科技集团有限公司原执行董事、总经理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algn="just"/>
            <a:r>
              <a:rPr lang="en-US" altLang="zh-CN" sz="2400" dirty="0"/>
              <a:t> </a:t>
            </a:r>
            <a:r>
              <a:rPr lang="en-US" altLang="zh-CN" sz="2400" dirty="0" smtClean="0"/>
              <a:t>    </a:t>
            </a:r>
            <a:r>
              <a:rPr lang="zh-CN" altLang="en-US" sz="2400" dirty="0" smtClean="0"/>
              <a:t>张进同志敢</a:t>
            </a:r>
            <a:r>
              <a:rPr lang="zh-CN" altLang="en-US" sz="2400" dirty="0"/>
              <a:t>闯敢拼，</a:t>
            </a:r>
            <a:r>
              <a:rPr lang="en-US" altLang="zh-CN" sz="2400" dirty="0"/>
              <a:t>12</a:t>
            </a:r>
            <a:r>
              <a:rPr lang="zh-CN" altLang="en-US" sz="2400" dirty="0"/>
              <a:t>年间带领一个濒临破产的军工企业，发展成为具有</a:t>
            </a:r>
            <a:r>
              <a:rPr lang="en-US" altLang="zh-CN" sz="2400" dirty="0"/>
              <a:t>7</a:t>
            </a:r>
            <a:r>
              <a:rPr lang="zh-CN" altLang="en-US" sz="2400" dirty="0"/>
              <a:t>大产业群的科技集团</a:t>
            </a:r>
            <a:r>
              <a:rPr lang="zh-CN" altLang="en-US" sz="2400" dirty="0" smtClean="0"/>
              <a:t>。他</a:t>
            </a:r>
            <a:r>
              <a:rPr lang="zh-CN" altLang="en-US" sz="2400" dirty="0"/>
              <a:t>锐意改革，带领企业完成引进新技术、拓展产品线、开展国际合作等一系列任务。他廉洁奉公，主动向党委递交个人廉政承诺，在公司推行“阳光分配”。他把勇于担当、甘于奉献的共产党人精神永远留在国企职工群众心中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algn="just"/>
            <a:r>
              <a:rPr lang="en-US" altLang="zh-CN" sz="2400" dirty="0"/>
              <a:t> </a:t>
            </a:r>
            <a:r>
              <a:rPr lang="en-US" altLang="zh-CN" sz="2400" dirty="0" smtClean="0"/>
              <a:t>     2016</a:t>
            </a:r>
            <a:r>
              <a:rPr lang="zh-CN" altLang="en-US" sz="2400" dirty="0"/>
              <a:t>年</a:t>
            </a:r>
            <a:r>
              <a:rPr lang="en-US" altLang="zh-CN" sz="2400" dirty="0"/>
              <a:t>6</a:t>
            </a:r>
            <a:r>
              <a:rPr lang="zh-CN" altLang="en-US" sz="2400" dirty="0"/>
              <a:t>月</a:t>
            </a:r>
            <a:r>
              <a:rPr lang="en-US" altLang="zh-CN" sz="2400" dirty="0"/>
              <a:t>26</a:t>
            </a:r>
            <a:r>
              <a:rPr lang="zh-CN" altLang="en-US" sz="2400" dirty="0"/>
              <a:t>日，因病医治无效去世，年仅</a:t>
            </a:r>
            <a:r>
              <a:rPr lang="en-US" altLang="zh-CN" sz="2400" dirty="0"/>
              <a:t>51</a:t>
            </a:r>
            <a:r>
              <a:rPr lang="zh-CN" altLang="en-US" sz="2400" dirty="0"/>
              <a:t>岁。</a:t>
            </a:r>
            <a:endParaRPr lang="zh-CN" altLang="zh-C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35760" y="105273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张进</a:t>
            </a:r>
            <a:endParaRPr lang="zh-CN" altLang="en-US" sz="3600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007768" y="1700808"/>
            <a:ext cx="8064896" cy="0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268" name="Picture 4" descr="http://p0.so.qhmsg.com/bdr/_240_/t01648a7ed52423c2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348880"/>
            <a:ext cx="3542792" cy="2952328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15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i4.cqnews.net/cq/attachement/jpg/site82/20161031/488ad21fc04c1980742b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333" y="789888"/>
            <a:ext cx="3437307" cy="228758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  <p:sp>
        <p:nvSpPr>
          <p:cNvPr id="26" name="矩形 25"/>
          <p:cNvSpPr/>
          <p:nvPr/>
        </p:nvSpPr>
        <p:spPr>
          <a:xfrm>
            <a:off x="-323686" y="6701933"/>
            <a:ext cx="12286523" cy="192571"/>
          </a:xfrm>
          <a:prstGeom prst="rect">
            <a:avLst/>
          </a:prstGeom>
          <a:solidFill>
            <a:srgbClr val="FF0517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34705" y="3177435"/>
            <a:ext cx="12286524" cy="192571"/>
          </a:xfrm>
          <a:prstGeom prst="rect">
            <a:avLst/>
          </a:prstGeom>
          <a:solidFill>
            <a:srgbClr val="FF0517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1185995" y="3429000"/>
            <a:ext cx="7646309" cy="26161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70000"/>
              </a:lnSpc>
              <a:defRPr/>
            </a:pPr>
            <a:r>
              <a:rPr lang="zh-CN" altLang="en-US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     张进同志用短暂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的一生，把工作当事业，把责任当使命，把职工当家人，把奉献当信仰，书写了一个不忘初心、为国为民的当代共产党员形象，书写了一个忘我奉献、锐意改革的当代国有企业好干部形象，书写了一个以企业发展为己任，爱岗敬业、推动发展的中船重工人的</a:t>
            </a:r>
            <a:r>
              <a:rPr lang="zh-CN" altLang="en-US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形象，始终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坚守“国家利益高于一切”的</a:t>
            </a:r>
            <a:r>
              <a:rPr lang="zh-CN" altLang="en-US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信念。</a:t>
            </a:r>
            <a:endParaRPr lang="zh-CN" altLang="en-US" sz="2000" kern="0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18900000" scaled="1"/>
              </a:gradFill>
              <a:latin typeface="Arial"/>
              <a:ea typeface="微软雅黑"/>
              <a:cs typeface="+mn-ea"/>
            </a:endParaRPr>
          </a:p>
        </p:txBody>
      </p:sp>
      <p:pic>
        <p:nvPicPr>
          <p:cNvPr id="34" name="Picture 7" descr="G:\2016我图\两会\ooopic_10194892_b0c64675b11c678cafbc\0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494" y="3605967"/>
            <a:ext cx="1572320" cy="344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5"/>
          <p:cNvSpPr>
            <a:spLocks/>
          </p:cNvSpPr>
          <p:nvPr/>
        </p:nvSpPr>
        <p:spPr bwMode="auto">
          <a:xfrm rot="10800000" flipH="1">
            <a:off x="9166834" y="4044384"/>
            <a:ext cx="3450436" cy="3450573"/>
          </a:xfrm>
          <a:prstGeom prst="ellipse">
            <a:avLst/>
          </a:prstGeom>
          <a:gradFill>
            <a:gsLst>
              <a:gs pos="0">
                <a:srgbClr val="FFFFFF">
                  <a:lumMod val="82000"/>
                </a:srgbClr>
              </a:gs>
              <a:gs pos="100000">
                <a:srgbClr val="FFFFFF">
                  <a:lumMod val="88000"/>
                </a:srgbClr>
              </a:gs>
            </a:gsLst>
            <a:lin ang="18900000" scaled="1"/>
          </a:gradFill>
          <a:ln w="50800" cap="flat" cmpd="sng" algn="ctr"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lin ang="18900000" scaled="1"/>
              <a:tileRect/>
            </a:gradFill>
            <a:prstDash val="solid"/>
          </a:ln>
          <a:effectLst>
            <a:innerShdw blurRad="190500" dist="63500" dir="8100000">
              <a:prstClr val="black">
                <a:alpha val="30000"/>
              </a:prstClr>
            </a:innerShdw>
            <a:softEdge rad="50800"/>
          </a:effectLst>
        </p:spPr>
        <p:txBody>
          <a:bodyPr lIns="91419" tIns="45709" rIns="91419" bIns="45709"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9491142" y="4228123"/>
            <a:ext cx="2471695" cy="2469579"/>
            <a:chOff x="9912424" y="4649384"/>
            <a:chExt cx="1954833" cy="1732555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 rot="10800000">
              <a:off x="9912424" y="4649384"/>
              <a:ext cx="1954833" cy="173255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10129484" y="4832770"/>
              <a:ext cx="1520711" cy="1347796"/>
            </a:xfrm>
            <a:prstGeom prst="ellipse">
              <a:avLst/>
            </a:prstGeom>
            <a:blipFill dpi="0" rotWithShape="1">
              <a:blip r:embed="rId6" cstate="print"/>
              <a:srcRect/>
              <a:stretch>
                <a:fillRect l="-9965" r="-47089"/>
              </a:stretch>
            </a:blip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10094254" y="2816633"/>
            <a:ext cx="1595598" cy="1595598"/>
            <a:chOff x="9912424" y="2833284"/>
            <a:chExt cx="1954833" cy="1732555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10800000">
              <a:off x="9912424" y="2833284"/>
              <a:ext cx="1954833" cy="173255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10129484" y="3016670"/>
              <a:ext cx="1520711" cy="1347796"/>
            </a:xfrm>
            <a:prstGeom prst="ellipse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8" name="Freeform 5"/>
          <p:cNvSpPr>
            <a:spLocks/>
          </p:cNvSpPr>
          <p:nvPr/>
        </p:nvSpPr>
        <p:spPr bwMode="auto">
          <a:xfrm rot="10800000">
            <a:off x="8815875" y="5518681"/>
            <a:ext cx="951003" cy="950180"/>
          </a:xfrm>
          <a:prstGeom prst="ellipse">
            <a:avLst/>
          </a:prstGeom>
          <a:gradFill flip="none" rotWithShape="1">
            <a:gsLst>
              <a:gs pos="0">
                <a:srgbClr val="FF0517"/>
              </a:gs>
              <a:gs pos="100000">
                <a:srgbClr val="FF0517">
                  <a:lumMod val="75000"/>
                </a:srgb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FF0517">
                    <a:lumMod val="75000"/>
                  </a:srgbClr>
                </a:gs>
                <a:gs pos="100000">
                  <a:srgbClr val="FF0517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>
            <a:off x="11486759" y="6073802"/>
            <a:ext cx="592036" cy="593863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FFFFFF">
                  <a:lumMod val="75000"/>
                </a:srgbClr>
              </a:gs>
            </a:gsLst>
            <a:lin ang="18900000" scaled="0"/>
            <a:tileRect/>
          </a:gradFill>
          <a:ln w="25400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18900000" scaled="0"/>
              <a:tileRect/>
            </a:gradFill>
          </a:ln>
          <a:effectLst>
            <a:outerShdw blurRad="381000" dist="152400" dir="2700000" algn="tl" rotWithShape="0">
              <a:prstClr val="black">
                <a:alpha val="3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0" name="Freeform 5"/>
          <p:cNvSpPr>
            <a:spLocks/>
          </p:cNvSpPr>
          <p:nvPr/>
        </p:nvSpPr>
        <p:spPr bwMode="auto">
          <a:xfrm>
            <a:off x="11324781" y="3817529"/>
            <a:ext cx="951003" cy="95018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rgbClr val="FFFFFF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1" name="Freeform 5"/>
          <p:cNvSpPr>
            <a:spLocks/>
          </p:cNvSpPr>
          <p:nvPr/>
        </p:nvSpPr>
        <p:spPr bwMode="auto">
          <a:xfrm rot="10800000">
            <a:off x="8660386" y="6260137"/>
            <a:ext cx="442773" cy="442698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rgbClr val="FFFFFF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2" name="Freeform 5"/>
          <p:cNvSpPr>
            <a:spLocks/>
          </p:cNvSpPr>
          <p:nvPr/>
        </p:nvSpPr>
        <p:spPr bwMode="auto">
          <a:xfrm rot="10800000">
            <a:off x="8486278" y="6003783"/>
            <a:ext cx="284542" cy="284494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FFFFFF">
                  <a:lumMod val="75000"/>
                </a:srgbClr>
              </a:gs>
            </a:gsLst>
            <a:lin ang="18900000" scaled="0"/>
            <a:tileRect/>
          </a:gradFill>
          <a:ln w="25400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18900000" scaled="0"/>
              <a:tileRect/>
            </a:gradFill>
          </a:ln>
          <a:effectLst>
            <a:outerShdw blurRad="381000" dist="152400" dir="2700000" algn="tl" rotWithShape="0">
              <a:prstClr val="black">
                <a:alpha val="3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12290" name="Picture 2" descr="http://p1.so.qhimgs1.com/bdr/_240_/t01e47a497fa0d74ff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90838"/>
            <a:ext cx="3990351" cy="26528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  <p:pic>
        <p:nvPicPr>
          <p:cNvPr id="12292" name="Picture 4" descr="http://p2.so.qhmsg.com/bdr/_240_/t0135bcd5b163eba67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446750"/>
            <a:ext cx="3120573" cy="253877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72725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99456" y="260648"/>
            <a:ext cx="8928992" cy="504825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张超同志简介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35760" y="1816813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 smtClean="0"/>
              <a:t>      </a:t>
            </a:r>
            <a:r>
              <a:rPr lang="zh-CN" altLang="zh-CN" sz="2400" dirty="0" smtClean="0"/>
              <a:t>张超</a:t>
            </a:r>
            <a:r>
              <a:rPr lang="zh-CN" altLang="zh-CN" sz="2400" dirty="0"/>
              <a:t>，男，汉族，湖南岳阳人，</a:t>
            </a:r>
            <a:r>
              <a:rPr lang="en-US" altLang="zh-CN" sz="2400" dirty="0"/>
              <a:t>1986</a:t>
            </a:r>
            <a:r>
              <a:rPr lang="zh-CN" altLang="zh-CN" sz="2400" dirty="0"/>
              <a:t>年</a:t>
            </a:r>
            <a:r>
              <a:rPr lang="en-US" altLang="zh-CN" sz="2400" dirty="0"/>
              <a:t>8</a:t>
            </a:r>
            <a:r>
              <a:rPr lang="zh-CN" altLang="zh-CN" sz="2400" dirty="0"/>
              <a:t>月出生，</a:t>
            </a:r>
            <a:r>
              <a:rPr lang="en-US" altLang="zh-CN" sz="2400" dirty="0"/>
              <a:t>2004</a:t>
            </a:r>
            <a:r>
              <a:rPr lang="zh-CN" altLang="zh-CN" sz="2400" dirty="0"/>
              <a:t>年</a:t>
            </a:r>
            <a:r>
              <a:rPr lang="en-US" altLang="zh-CN" sz="2400" dirty="0"/>
              <a:t>9</a:t>
            </a:r>
            <a:r>
              <a:rPr lang="zh-CN" altLang="zh-CN" sz="2400" dirty="0"/>
              <a:t>月入伍，</a:t>
            </a:r>
            <a:r>
              <a:rPr lang="en-US" altLang="zh-CN" sz="2400" dirty="0"/>
              <a:t>2009</a:t>
            </a:r>
            <a:r>
              <a:rPr lang="zh-CN" altLang="zh-CN" sz="2400" dirty="0"/>
              <a:t>年</a:t>
            </a:r>
            <a:r>
              <a:rPr lang="en-US" altLang="zh-CN" sz="2400" dirty="0"/>
              <a:t>5</a:t>
            </a:r>
            <a:r>
              <a:rPr lang="zh-CN" altLang="zh-CN" sz="2400" dirty="0"/>
              <a:t>月加入中国共产党，海军某舰载航空兵部队原一级飞行员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algn="just"/>
            <a:r>
              <a:rPr lang="en-US" altLang="zh-CN" sz="2400" dirty="0"/>
              <a:t> 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张超</a:t>
            </a:r>
            <a:r>
              <a:rPr lang="zh-CN" altLang="zh-CN" sz="2400" dirty="0"/>
              <a:t>同志自觉把人生追求融入强军伟业，瞄准强敌对手，苦练精飞，先后飞过</a:t>
            </a:r>
            <a:r>
              <a:rPr lang="en-US" altLang="zh-CN" sz="2400" dirty="0"/>
              <a:t>8</a:t>
            </a:r>
            <a:r>
              <a:rPr lang="zh-CN" altLang="zh-CN" sz="2400" dirty="0"/>
              <a:t>型战机，</a:t>
            </a:r>
            <a:r>
              <a:rPr lang="en-US" altLang="zh-CN" sz="2400" dirty="0"/>
              <a:t>3</a:t>
            </a:r>
            <a:r>
              <a:rPr lang="zh-CN" altLang="zh-CN" sz="2400" dirty="0"/>
              <a:t>次成功处置重大空中险情，</a:t>
            </a:r>
            <a:r>
              <a:rPr lang="en-US" altLang="zh-CN" sz="2400" dirty="0"/>
              <a:t>20</a:t>
            </a:r>
            <a:r>
              <a:rPr lang="zh-CN" altLang="zh-CN" sz="2400" dirty="0"/>
              <a:t>多次执行战斗起飞任务，数十次带弹紧急起飞驱离外军飞机，飞出了中国海军的自信，捍卫了伟大祖国的尊严。他为人至诚至性，爱亲人、爱家庭，对战友满怀真诚，用高尚品行感染和温暖着身边的每个人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algn="just"/>
            <a:r>
              <a:rPr lang="en-US" altLang="zh-CN" sz="2400" dirty="0"/>
              <a:t> </a:t>
            </a:r>
            <a:r>
              <a:rPr lang="en-US" altLang="zh-CN" sz="2400" dirty="0" smtClean="0"/>
              <a:t>      2016</a:t>
            </a:r>
            <a:r>
              <a:rPr lang="zh-CN" altLang="zh-CN" sz="2400" dirty="0"/>
              <a:t>年</a:t>
            </a:r>
            <a:r>
              <a:rPr lang="en-US" altLang="zh-CN" sz="2400" dirty="0"/>
              <a:t>4</a:t>
            </a:r>
            <a:r>
              <a:rPr lang="zh-CN" altLang="zh-CN" sz="2400" dirty="0"/>
              <a:t>月</a:t>
            </a:r>
            <a:r>
              <a:rPr lang="en-US" altLang="zh-CN" sz="2400" dirty="0"/>
              <a:t>27</a:t>
            </a:r>
            <a:r>
              <a:rPr lang="zh-CN" altLang="zh-CN" sz="2400" dirty="0"/>
              <a:t>日，张超同志驾驶歼－</a:t>
            </a:r>
            <a:r>
              <a:rPr lang="en-US" altLang="zh-CN" sz="2400" dirty="0"/>
              <a:t>15</a:t>
            </a:r>
            <a:r>
              <a:rPr lang="zh-CN" altLang="zh-CN" sz="2400" dirty="0"/>
              <a:t>飞机进行陆基模拟着舰训练时，面对突发故障，全力挽救战机，不幸壮烈牺牲，年仅</a:t>
            </a:r>
            <a:r>
              <a:rPr lang="en-US" altLang="zh-CN" sz="2400" dirty="0"/>
              <a:t>29</a:t>
            </a:r>
            <a:r>
              <a:rPr lang="zh-CN" altLang="zh-CN" sz="2400" dirty="0"/>
              <a:t>岁。</a:t>
            </a:r>
            <a:endParaRPr lang="en-US" altLang="zh-CN" sz="2400" dirty="0"/>
          </a:p>
          <a:p>
            <a:endParaRPr lang="zh-CN" altLang="zh-C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35760" y="105273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张超</a:t>
            </a:r>
            <a:endParaRPr lang="zh-CN" altLang="en-US" sz="3600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007768" y="1700808"/>
            <a:ext cx="8064896" cy="0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314" name="Picture 2" descr="http://p1.so.qhimgs1.com/bdr/_240_/t01e2b8b3a75ed0a7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6" y="1816813"/>
            <a:ext cx="297572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156" y="823775"/>
            <a:ext cx="3054468" cy="232191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  <p:sp>
        <p:nvSpPr>
          <p:cNvPr id="26" name="矩形 25"/>
          <p:cNvSpPr/>
          <p:nvPr/>
        </p:nvSpPr>
        <p:spPr>
          <a:xfrm>
            <a:off x="-323686" y="6701933"/>
            <a:ext cx="12286523" cy="192571"/>
          </a:xfrm>
          <a:prstGeom prst="rect">
            <a:avLst/>
          </a:prstGeom>
          <a:solidFill>
            <a:srgbClr val="FF0517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34705" y="3177435"/>
            <a:ext cx="12286524" cy="192571"/>
          </a:xfrm>
          <a:prstGeom prst="rect">
            <a:avLst/>
          </a:prstGeom>
          <a:solidFill>
            <a:srgbClr val="FF0517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1185995" y="3429000"/>
            <a:ext cx="7646309" cy="31393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70000"/>
              </a:lnSpc>
              <a:defRPr/>
            </a:pPr>
            <a:r>
              <a:rPr lang="zh-CN" altLang="en-US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     张超同志生前是海军某舰载航空兵部队一级飞行员。入伍</a:t>
            </a:r>
            <a:r>
              <a:rPr lang="en-US" altLang="zh-CN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12</a:t>
            </a:r>
            <a:r>
              <a:rPr lang="zh-CN" altLang="en-US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年来，他始终怀揣“强军梦”“飞行梦”“舰载梦”，精飞苦练不停歇，履职尽责不懈怠，超越自我不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止步。张超同志自觉把人生追求融入强军伟业，瞄准强敌对手，苦练精飞，先后飞过</a:t>
            </a:r>
            <a:r>
              <a:rPr lang="en-US" altLang="zh-CN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8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型战机，</a:t>
            </a:r>
            <a:r>
              <a:rPr lang="en-US" altLang="zh-CN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3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次成功处置重大空中险情，</a:t>
            </a:r>
            <a:r>
              <a:rPr lang="en-US" altLang="zh-CN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20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多次执行战斗起飞任务，数十次带弹紧急起飞驱离外军飞机，飞出了中国海军的自信，捍卫了伟大祖国的尊严。</a:t>
            </a:r>
          </a:p>
        </p:txBody>
      </p:sp>
      <p:pic>
        <p:nvPicPr>
          <p:cNvPr id="34" name="Picture 7" descr="G:\2016我图\两会\ooopic_10194892_b0c64675b11c678cafbc\0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494" y="3605967"/>
            <a:ext cx="1572320" cy="344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5"/>
          <p:cNvSpPr>
            <a:spLocks/>
          </p:cNvSpPr>
          <p:nvPr/>
        </p:nvSpPr>
        <p:spPr bwMode="auto">
          <a:xfrm rot="10800000" flipH="1">
            <a:off x="9166834" y="4044384"/>
            <a:ext cx="3450436" cy="3450573"/>
          </a:xfrm>
          <a:prstGeom prst="ellipse">
            <a:avLst/>
          </a:prstGeom>
          <a:gradFill>
            <a:gsLst>
              <a:gs pos="0">
                <a:srgbClr val="FFFFFF">
                  <a:lumMod val="82000"/>
                </a:srgbClr>
              </a:gs>
              <a:gs pos="100000">
                <a:srgbClr val="FFFFFF">
                  <a:lumMod val="88000"/>
                </a:srgbClr>
              </a:gs>
            </a:gsLst>
            <a:lin ang="18900000" scaled="1"/>
          </a:gradFill>
          <a:ln w="50800" cap="flat" cmpd="sng" algn="ctr"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lin ang="18900000" scaled="1"/>
              <a:tileRect/>
            </a:gradFill>
            <a:prstDash val="solid"/>
          </a:ln>
          <a:effectLst>
            <a:innerShdw blurRad="190500" dist="63500" dir="8100000">
              <a:prstClr val="black">
                <a:alpha val="30000"/>
              </a:prstClr>
            </a:innerShdw>
            <a:softEdge rad="50800"/>
          </a:effectLst>
        </p:spPr>
        <p:txBody>
          <a:bodyPr lIns="91419" tIns="45709" rIns="91419" bIns="45709"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9491142" y="4228123"/>
            <a:ext cx="2471695" cy="2469579"/>
            <a:chOff x="9912424" y="4649384"/>
            <a:chExt cx="1954833" cy="1732555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 rot="10800000">
              <a:off x="9912424" y="4649384"/>
              <a:ext cx="1954833" cy="173255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10129484" y="4832770"/>
              <a:ext cx="1520711" cy="1347796"/>
            </a:xfrm>
            <a:prstGeom prst="ellipse">
              <a:avLst/>
            </a:prstGeom>
            <a:blipFill dpi="0" rotWithShape="1">
              <a:blip r:embed="rId6" cstate="print"/>
              <a:srcRect/>
              <a:stretch>
                <a:fillRect l="-9965" r="-47089"/>
              </a:stretch>
            </a:blip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10094254" y="2816633"/>
            <a:ext cx="1595598" cy="1595598"/>
            <a:chOff x="9912424" y="2833284"/>
            <a:chExt cx="1954833" cy="1732555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10800000">
              <a:off x="9912424" y="2833284"/>
              <a:ext cx="1954833" cy="173255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10129484" y="3016670"/>
              <a:ext cx="1520711" cy="1347796"/>
            </a:xfrm>
            <a:prstGeom prst="ellipse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8" name="Freeform 5"/>
          <p:cNvSpPr>
            <a:spLocks/>
          </p:cNvSpPr>
          <p:nvPr/>
        </p:nvSpPr>
        <p:spPr bwMode="auto">
          <a:xfrm rot="10800000">
            <a:off x="8815875" y="5518681"/>
            <a:ext cx="951003" cy="950180"/>
          </a:xfrm>
          <a:prstGeom prst="ellipse">
            <a:avLst/>
          </a:prstGeom>
          <a:gradFill flip="none" rotWithShape="1">
            <a:gsLst>
              <a:gs pos="0">
                <a:srgbClr val="FF0517"/>
              </a:gs>
              <a:gs pos="100000">
                <a:srgbClr val="FF0517">
                  <a:lumMod val="75000"/>
                </a:srgb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FF0517">
                    <a:lumMod val="75000"/>
                  </a:srgbClr>
                </a:gs>
                <a:gs pos="100000">
                  <a:srgbClr val="FF0517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>
            <a:off x="11486759" y="6073802"/>
            <a:ext cx="592036" cy="593863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FFFFFF">
                  <a:lumMod val="75000"/>
                </a:srgbClr>
              </a:gs>
            </a:gsLst>
            <a:lin ang="18900000" scaled="0"/>
            <a:tileRect/>
          </a:gradFill>
          <a:ln w="25400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18900000" scaled="0"/>
              <a:tileRect/>
            </a:gradFill>
          </a:ln>
          <a:effectLst>
            <a:outerShdw blurRad="381000" dist="152400" dir="2700000" algn="tl" rotWithShape="0">
              <a:prstClr val="black">
                <a:alpha val="3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0" name="Freeform 5"/>
          <p:cNvSpPr>
            <a:spLocks/>
          </p:cNvSpPr>
          <p:nvPr/>
        </p:nvSpPr>
        <p:spPr bwMode="auto">
          <a:xfrm>
            <a:off x="11324781" y="3817529"/>
            <a:ext cx="951003" cy="95018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rgbClr val="FFFFFF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1" name="Freeform 5"/>
          <p:cNvSpPr>
            <a:spLocks/>
          </p:cNvSpPr>
          <p:nvPr/>
        </p:nvSpPr>
        <p:spPr bwMode="auto">
          <a:xfrm rot="10800000">
            <a:off x="8660386" y="6260137"/>
            <a:ext cx="442773" cy="442698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rgbClr val="FFFFFF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2" name="Freeform 5"/>
          <p:cNvSpPr>
            <a:spLocks/>
          </p:cNvSpPr>
          <p:nvPr/>
        </p:nvSpPr>
        <p:spPr bwMode="auto">
          <a:xfrm rot="10800000">
            <a:off x="8486278" y="6003783"/>
            <a:ext cx="284542" cy="284494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FFFFFF">
                  <a:lumMod val="75000"/>
                </a:srgbClr>
              </a:gs>
            </a:gsLst>
            <a:lin ang="18900000" scaled="0"/>
            <a:tileRect/>
          </a:gradFill>
          <a:ln w="25400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18900000" scaled="0"/>
              <a:tileRect/>
            </a:gradFill>
          </a:ln>
          <a:effectLst>
            <a:outerShdw blurRad="381000" dist="152400" dir="2700000" algn="tl" rotWithShape="0">
              <a:prstClr val="black">
                <a:alpha val="3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14338" name="Picture 2" descr="http://p4.so.qhmsg.com/bdr/_240_/t01bb81635297cf33b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85906"/>
            <a:ext cx="4211088" cy="279961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  <p:pic>
        <p:nvPicPr>
          <p:cNvPr id="14340" name="Picture 4" descr="http://p0.so.qhmsg.com/bdr/_240_/t0194e5279aaf030fd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638943"/>
            <a:ext cx="3657600" cy="228600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40858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3352" y="908720"/>
            <a:ext cx="11305256" cy="5860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2018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27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日，中共中央追授郑德荣、钟杨、李泉新、许帅、姜仕坤、张进、张超等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名同志“全国优秀共产党员”称号。其中，郑德荣老先生毕生追求马克思真理之光，为传承党的事业而贡献终生；钟杨教授入边疆，走高原，播种未来让梦想开花；李泉新一生坚持原则，执纪坚如铁，与腐败分子做斗争；许帅站长大爱无疆无私奉献，为救助者撑起了一片蓝天；姜仕坤为群众脱贫致富呕心沥血，一心只为老百姓过上好日子；张进毕生心血倾注在建设军民融合创新型领军企业；张超用自己的梦想捍卫伟大祖国的尊严。       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郑德荣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等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名同志是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习近平新时代中国特色社会主义思想的模范践行者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，是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新时代中国共产党人不忘初心、牢记使命、永远奋斗的光辉典范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，是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新时代党员干部信念坚定、许党报国、为民造福的杰出楷模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。他们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只是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千千万万共产党员中的部分典型代表，还有更多的共产党员默默无闻的奉献在自己的岗位上，用自己的青春和热血铸就辉煌的事业。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我们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党员要学先进、赶先进、当先进，更加紧密地团结在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以习近平同志为核心的党中央周围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奋发有为，扎实工作，为决胜全面建成小康社会、夺取新时代中国特色社会主义伟大胜利、实现中华民族伟大复兴的中国梦不懈奋斗。在接下来的学习生活中，继续以这些先进典型为榜样，严格要求自己，见贤思齐，有则改之、无则加勉，充分发挥党员的先锋模范作用，响应时代召唤、关注社会变革，既要学习先进，也要踏实实践，我们要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无愧于时代，无愧于青春，也无愧于内心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35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99456" y="260648"/>
            <a:ext cx="8928992" cy="504825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郑德荣同志简介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35" name="Picture 11" descr="http://p3.img.cctvpic.com/photoworkspace/contentimg/2018/06/29/20180629061141681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2" y="1700808"/>
            <a:ext cx="3591672" cy="4175320"/>
          </a:xfrm>
          <a:prstGeom prst="rect">
            <a:avLst/>
          </a:prstGeom>
          <a:noFill/>
          <a:ln w="952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935760" y="1816813"/>
            <a:ext cx="8064896" cy="485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smtClean="0"/>
              <a:t>       </a:t>
            </a:r>
            <a:r>
              <a:rPr lang="zh-CN" altLang="zh-CN" sz="2400" dirty="0" smtClean="0"/>
              <a:t>郑德荣</a:t>
            </a:r>
            <a:r>
              <a:rPr lang="zh-CN" altLang="zh-CN" sz="2400" dirty="0"/>
              <a:t>，男，汉族，吉林延吉人，</a:t>
            </a:r>
            <a:r>
              <a:rPr lang="en-US" altLang="zh-CN" sz="2400" dirty="0"/>
              <a:t>1926</a:t>
            </a:r>
            <a:r>
              <a:rPr lang="zh-CN" altLang="zh-CN" sz="2400" dirty="0"/>
              <a:t>年</a:t>
            </a:r>
            <a:r>
              <a:rPr lang="en-US" altLang="zh-CN" sz="2400" dirty="0"/>
              <a:t>1</a:t>
            </a:r>
            <a:r>
              <a:rPr lang="zh-CN" altLang="zh-CN" sz="2400" dirty="0"/>
              <a:t>月出生，</a:t>
            </a:r>
            <a:r>
              <a:rPr lang="en-US" altLang="zh-CN" sz="2400" dirty="0"/>
              <a:t>1952</a:t>
            </a:r>
            <a:r>
              <a:rPr lang="zh-CN" altLang="zh-CN" sz="2400" dirty="0"/>
              <a:t>年</a:t>
            </a:r>
            <a:r>
              <a:rPr lang="en-US" altLang="zh-CN" sz="2400" dirty="0"/>
              <a:t>11</a:t>
            </a:r>
            <a:r>
              <a:rPr lang="zh-CN" altLang="zh-CN" sz="2400" dirty="0"/>
              <a:t>月参加工作，</a:t>
            </a:r>
            <a:r>
              <a:rPr lang="en-US" altLang="zh-CN" sz="2400" dirty="0"/>
              <a:t>1953</a:t>
            </a:r>
            <a:r>
              <a:rPr lang="zh-CN" altLang="zh-CN" sz="2400" dirty="0"/>
              <a:t>年</a:t>
            </a:r>
            <a:r>
              <a:rPr lang="en-US" altLang="zh-CN" sz="2400" dirty="0"/>
              <a:t>11</a:t>
            </a:r>
            <a:r>
              <a:rPr lang="zh-CN" altLang="zh-CN" sz="2400" dirty="0"/>
              <a:t>月加入中国共产党，东北师范大学原副校长、荣誉教授、博士生导师</a:t>
            </a:r>
            <a:r>
              <a:rPr lang="zh-CN" altLang="zh-CN" sz="2400" dirty="0" smtClean="0"/>
              <a:t>。</a:t>
            </a:r>
            <a:r>
              <a:rPr lang="en-US" altLang="zh-CN" sz="2400" dirty="0" smtClean="0"/>
              <a:t>     </a:t>
            </a:r>
          </a:p>
          <a:p>
            <a:pPr algn="just"/>
            <a:r>
              <a:rPr lang="en-US" altLang="zh-CN" sz="2400" dirty="0"/>
              <a:t> 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郑德荣</a:t>
            </a:r>
            <a:r>
              <a:rPr lang="zh-CN" altLang="zh-CN" sz="2400" dirty="0"/>
              <a:t>同志是我国著名中共党史专家，马克思主义中国化研究的重要开拓者和奠基人。他理想信念坚定，毕生追求、信仰马克思主义，毕生研究、宣传马克思主义，</a:t>
            </a:r>
            <a:r>
              <a:rPr lang="en-US" altLang="zh-CN" sz="2400" dirty="0"/>
              <a:t>67</a:t>
            </a:r>
            <a:r>
              <a:rPr lang="zh-CN" altLang="zh-CN" sz="2400" dirty="0"/>
              <a:t>年来始终坚守在教学科研一线，出版学术著作和教材</a:t>
            </a:r>
            <a:r>
              <a:rPr lang="en-US" altLang="zh-CN" sz="2400" dirty="0"/>
              <a:t>50</a:t>
            </a:r>
            <a:r>
              <a:rPr lang="zh-CN" altLang="zh-CN" sz="2400" dirty="0"/>
              <a:t>余部，主编的《毛泽东思想史稿》开创毛泽东思想史科学体系的</a:t>
            </a:r>
            <a:r>
              <a:rPr lang="zh-CN" altLang="zh-CN" sz="2400" dirty="0" smtClean="0"/>
              <a:t>先河</a:t>
            </a:r>
            <a:r>
              <a:rPr lang="zh-CN" altLang="en-US" sz="2400" dirty="0" smtClean="0"/>
              <a:t>。郑德荣同志</a:t>
            </a:r>
            <a:r>
              <a:rPr lang="zh-CN" altLang="zh-CN" sz="2400" dirty="0" smtClean="0"/>
              <a:t>品行</a:t>
            </a:r>
            <a:r>
              <a:rPr lang="zh-CN" altLang="zh-CN" sz="2400" dirty="0"/>
              <a:t>高洁、虚怀若谷，从不以资深学者自居，从不为自己和亲属谋取特殊照顾，赢得广大师生和学界普遍敬仰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algn="just"/>
            <a:r>
              <a:rPr lang="en-US" altLang="zh-CN" sz="2400" dirty="0" smtClean="0"/>
              <a:t>       2018</a:t>
            </a:r>
            <a:r>
              <a:rPr lang="zh-CN" altLang="zh-CN" sz="2400" dirty="0"/>
              <a:t>年</a:t>
            </a:r>
            <a:r>
              <a:rPr lang="en-US" altLang="zh-CN" sz="2400" dirty="0"/>
              <a:t>5</a:t>
            </a:r>
            <a:r>
              <a:rPr lang="zh-CN" altLang="zh-CN" sz="2400" dirty="0"/>
              <a:t>月</a:t>
            </a:r>
            <a:r>
              <a:rPr lang="en-US" altLang="zh-CN" sz="2400" dirty="0"/>
              <a:t>3</a:t>
            </a:r>
            <a:r>
              <a:rPr lang="zh-CN" altLang="zh-CN" sz="2400" dirty="0"/>
              <a:t>日，因病医治无效去世，享年</a:t>
            </a:r>
            <a:r>
              <a:rPr lang="en-US" altLang="zh-CN" sz="2400" dirty="0"/>
              <a:t>92</a:t>
            </a:r>
            <a:r>
              <a:rPr lang="zh-CN" altLang="zh-CN" sz="2400" dirty="0"/>
              <a:t>岁。</a:t>
            </a:r>
            <a:endParaRPr lang="en-US" altLang="zh-CN" sz="2400" dirty="0"/>
          </a:p>
          <a:p>
            <a:endParaRPr lang="zh-CN" altLang="zh-CN" dirty="0"/>
          </a:p>
        </p:txBody>
      </p:sp>
      <p:sp>
        <p:nvSpPr>
          <p:cNvPr id="6" name="TextBox 5"/>
          <p:cNvSpPr txBox="1"/>
          <p:nvPr/>
        </p:nvSpPr>
        <p:spPr>
          <a:xfrm>
            <a:off x="3935760" y="105273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郑德荣</a:t>
            </a:r>
            <a:endParaRPr lang="zh-CN" altLang="en-US" sz="3600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007768" y="1700808"/>
            <a:ext cx="8064896" cy="0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14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2.so.qhimgs1.com/bdr/_240_/t01f91b4c77ec1535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040" y="834902"/>
            <a:ext cx="3665608" cy="226738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  <p:sp>
        <p:nvSpPr>
          <p:cNvPr id="26" name="矩形 25"/>
          <p:cNvSpPr/>
          <p:nvPr/>
        </p:nvSpPr>
        <p:spPr>
          <a:xfrm>
            <a:off x="-323686" y="6701933"/>
            <a:ext cx="12286523" cy="192571"/>
          </a:xfrm>
          <a:prstGeom prst="rect">
            <a:avLst/>
          </a:prstGeom>
          <a:solidFill>
            <a:srgbClr val="FF0517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34705" y="3177435"/>
            <a:ext cx="12286524" cy="192571"/>
          </a:xfrm>
          <a:prstGeom prst="rect">
            <a:avLst/>
          </a:prstGeom>
          <a:solidFill>
            <a:srgbClr val="FF0517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1271464" y="3679352"/>
            <a:ext cx="7380817" cy="26161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70000"/>
              </a:lnSpc>
              <a:defRPr/>
            </a:pPr>
            <a:r>
              <a:rPr lang="zh-CN" altLang="en-US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      郑德荣同志多年来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，积极承担并完满完成省委有关部门交给的任务，经常被约稿为地方报刊撰写党的基本理论、基本路线的文章，特别是纪念党诞生八十周年和宣传十六大精神，被指定为省委宣讲团成员，为各地各界宣讲十余场</a:t>
            </a:r>
            <a:r>
              <a:rPr lang="zh-CN" altLang="en-US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，</a:t>
            </a:r>
            <a:r>
              <a:rPr lang="en-US" altLang="zh-CN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“</a:t>
            </a:r>
            <a:r>
              <a:rPr lang="zh-CN" altLang="en-US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受到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广大干部群众的高度</a:t>
            </a:r>
            <a:r>
              <a:rPr lang="zh-CN" altLang="en-US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赞誉</a:t>
            </a:r>
            <a:r>
              <a:rPr lang="en-US" altLang="zh-CN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”</a:t>
            </a:r>
            <a:r>
              <a:rPr lang="zh-CN" altLang="en-US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。并在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国际上</a:t>
            </a:r>
            <a:r>
              <a:rPr lang="zh-CN" altLang="en-US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有相当的影响力。</a:t>
            </a:r>
            <a:endParaRPr lang="zh-CN" altLang="en-US" sz="2000" kern="0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18900000" scaled="1"/>
              </a:gradFill>
              <a:latin typeface="Arial"/>
              <a:ea typeface="微软雅黑"/>
              <a:cs typeface="+mn-ea"/>
            </a:endParaRPr>
          </a:p>
        </p:txBody>
      </p:sp>
      <p:pic>
        <p:nvPicPr>
          <p:cNvPr id="34" name="Picture 7" descr="G:\2016我图\两会\ooopic_10194892_b0c64675b11c678cafbc\0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494" y="3605967"/>
            <a:ext cx="1572320" cy="344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5"/>
          <p:cNvSpPr>
            <a:spLocks/>
          </p:cNvSpPr>
          <p:nvPr/>
        </p:nvSpPr>
        <p:spPr bwMode="auto">
          <a:xfrm rot="10800000" flipH="1">
            <a:off x="9166834" y="4044384"/>
            <a:ext cx="3450436" cy="3450573"/>
          </a:xfrm>
          <a:prstGeom prst="ellipse">
            <a:avLst/>
          </a:prstGeom>
          <a:gradFill>
            <a:gsLst>
              <a:gs pos="0">
                <a:srgbClr val="FFFFFF">
                  <a:lumMod val="82000"/>
                </a:srgbClr>
              </a:gs>
              <a:gs pos="100000">
                <a:srgbClr val="FFFFFF">
                  <a:lumMod val="88000"/>
                </a:srgbClr>
              </a:gs>
            </a:gsLst>
            <a:lin ang="18900000" scaled="1"/>
          </a:gradFill>
          <a:ln w="50800" cap="flat" cmpd="sng" algn="ctr"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lin ang="18900000" scaled="1"/>
              <a:tileRect/>
            </a:gradFill>
            <a:prstDash val="solid"/>
          </a:ln>
          <a:effectLst>
            <a:innerShdw blurRad="190500" dist="63500" dir="8100000">
              <a:prstClr val="black">
                <a:alpha val="30000"/>
              </a:prstClr>
            </a:innerShdw>
            <a:softEdge rad="50800"/>
          </a:effectLst>
        </p:spPr>
        <p:txBody>
          <a:bodyPr lIns="91419" tIns="45709" rIns="91419" bIns="45709"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9491142" y="4228123"/>
            <a:ext cx="2471695" cy="2469579"/>
            <a:chOff x="9912424" y="4649384"/>
            <a:chExt cx="1954833" cy="1732555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 rot="10800000">
              <a:off x="9912424" y="4649384"/>
              <a:ext cx="1954833" cy="173255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10129484" y="4832770"/>
              <a:ext cx="1520711" cy="1347796"/>
            </a:xfrm>
            <a:prstGeom prst="ellipse">
              <a:avLst/>
            </a:prstGeom>
            <a:blipFill dpi="0" rotWithShape="1">
              <a:blip r:embed="rId6" cstate="print"/>
              <a:srcRect/>
              <a:stretch>
                <a:fillRect l="-9965" r="-47089"/>
              </a:stretch>
            </a:blip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10094254" y="2816633"/>
            <a:ext cx="1595598" cy="1595598"/>
            <a:chOff x="9912424" y="2833284"/>
            <a:chExt cx="1954833" cy="1732555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10800000">
              <a:off x="9912424" y="2833284"/>
              <a:ext cx="1954833" cy="173255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10129484" y="3016670"/>
              <a:ext cx="1520711" cy="1347796"/>
            </a:xfrm>
            <a:prstGeom prst="ellipse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8" name="Freeform 5"/>
          <p:cNvSpPr>
            <a:spLocks/>
          </p:cNvSpPr>
          <p:nvPr/>
        </p:nvSpPr>
        <p:spPr bwMode="auto">
          <a:xfrm rot="10800000">
            <a:off x="8815875" y="5518681"/>
            <a:ext cx="951003" cy="950180"/>
          </a:xfrm>
          <a:prstGeom prst="ellipse">
            <a:avLst/>
          </a:prstGeom>
          <a:gradFill flip="none" rotWithShape="1">
            <a:gsLst>
              <a:gs pos="0">
                <a:srgbClr val="FF0517"/>
              </a:gs>
              <a:gs pos="100000">
                <a:srgbClr val="FF0517">
                  <a:lumMod val="75000"/>
                </a:srgb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FF0517">
                    <a:lumMod val="75000"/>
                  </a:srgbClr>
                </a:gs>
                <a:gs pos="100000">
                  <a:srgbClr val="FF0517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>
            <a:off x="11486759" y="6073802"/>
            <a:ext cx="592036" cy="593863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FFFFFF">
                  <a:lumMod val="75000"/>
                </a:srgbClr>
              </a:gs>
            </a:gsLst>
            <a:lin ang="18900000" scaled="0"/>
            <a:tileRect/>
          </a:gradFill>
          <a:ln w="25400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18900000" scaled="0"/>
              <a:tileRect/>
            </a:gradFill>
          </a:ln>
          <a:effectLst>
            <a:outerShdw blurRad="381000" dist="152400" dir="2700000" algn="tl" rotWithShape="0">
              <a:prstClr val="black">
                <a:alpha val="3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0" name="Freeform 5"/>
          <p:cNvSpPr>
            <a:spLocks/>
          </p:cNvSpPr>
          <p:nvPr/>
        </p:nvSpPr>
        <p:spPr bwMode="auto">
          <a:xfrm>
            <a:off x="11324781" y="3817529"/>
            <a:ext cx="951003" cy="95018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rgbClr val="FFFFFF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1" name="Freeform 5"/>
          <p:cNvSpPr>
            <a:spLocks/>
          </p:cNvSpPr>
          <p:nvPr/>
        </p:nvSpPr>
        <p:spPr bwMode="auto">
          <a:xfrm rot="10800000">
            <a:off x="8660386" y="6260137"/>
            <a:ext cx="442773" cy="442698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rgbClr val="FFFFFF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2" name="Freeform 5"/>
          <p:cNvSpPr>
            <a:spLocks/>
          </p:cNvSpPr>
          <p:nvPr/>
        </p:nvSpPr>
        <p:spPr bwMode="auto">
          <a:xfrm rot="10800000">
            <a:off x="8486278" y="6003783"/>
            <a:ext cx="284542" cy="284494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FFFFFF">
                  <a:lumMod val="75000"/>
                </a:srgbClr>
              </a:gs>
            </a:gsLst>
            <a:lin ang="18900000" scaled="0"/>
            <a:tileRect/>
          </a:gradFill>
          <a:ln w="25400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18900000" scaled="0"/>
              <a:tileRect/>
            </a:gradFill>
          </a:ln>
          <a:effectLst>
            <a:outerShdw blurRad="381000" dist="152400" dir="2700000" algn="tl" rotWithShape="0">
              <a:prstClr val="black">
                <a:alpha val="3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2050" name="Picture 2" descr="http://p2.so.qhimgs1.com/bdr/_240_/t018b6f742210a28ce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0648"/>
            <a:ext cx="4285126" cy="247466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  <p:pic>
        <p:nvPicPr>
          <p:cNvPr id="2054" name="Picture 6" descr="http://p0.so.qhmsg.com/bdr/_240_/t010550536d2373794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09" y="548680"/>
            <a:ext cx="3182799" cy="242499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76874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99456" y="260648"/>
            <a:ext cx="8928992" cy="504825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钟杨同志简介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35760" y="1816813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dirty="0" smtClean="0"/>
              <a:t>     </a:t>
            </a:r>
            <a:r>
              <a:rPr lang="zh-CN" altLang="en-US" sz="2400" dirty="0" smtClean="0"/>
              <a:t>钟</a:t>
            </a:r>
            <a:r>
              <a:rPr lang="zh-CN" altLang="en-US" sz="2400" dirty="0"/>
              <a:t>杨</a:t>
            </a:r>
            <a:r>
              <a:rPr lang="zh-CN" altLang="en-US" sz="2400" dirty="0" smtClean="0"/>
              <a:t>，</a:t>
            </a:r>
            <a:r>
              <a:rPr lang="zh-CN" altLang="en-US" sz="2400" dirty="0"/>
              <a:t>男，汉族，湖南邵阳人，</a:t>
            </a:r>
            <a:r>
              <a:rPr lang="en-US" altLang="zh-CN" sz="2400" dirty="0"/>
              <a:t>1964</a:t>
            </a:r>
            <a:r>
              <a:rPr lang="zh-CN" altLang="en-US" sz="2400" dirty="0"/>
              <a:t>年</a:t>
            </a:r>
            <a:r>
              <a:rPr lang="en-US" altLang="zh-CN" sz="2400" dirty="0"/>
              <a:t>5</a:t>
            </a:r>
            <a:r>
              <a:rPr lang="zh-CN" altLang="en-US" sz="2400" dirty="0"/>
              <a:t>月出生，</a:t>
            </a:r>
            <a:r>
              <a:rPr lang="en-US" altLang="zh-CN" sz="2400" dirty="0"/>
              <a:t>1984</a:t>
            </a:r>
            <a:r>
              <a:rPr lang="zh-CN" altLang="en-US" sz="2400" dirty="0"/>
              <a:t>年</a:t>
            </a:r>
            <a:r>
              <a:rPr lang="en-US" altLang="zh-CN" sz="2400" dirty="0"/>
              <a:t>8</a:t>
            </a:r>
            <a:r>
              <a:rPr lang="zh-CN" altLang="en-US" sz="2400" dirty="0"/>
              <a:t>月参加工作，</a:t>
            </a:r>
            <a:r>
              <a:rPr lang="en-US" altLang="zh-CN" sz="2400" dirty="0"/>
              <a:t>1991</a:t>
            </a:r>
            <a:r>
              <a:rPr lang="zh-CN" altLang="en-US" sz="2400" dirty="0"/>
              <a:t>年</a:t>
            </a:r>
            <a:r>
              <a:rPr lang="en-US" altLang="zh-CN" sz="2400" dirty="0"/>
              <a:t>6</a:t>
            </a:r>
            <a:r>
              <a:rPr lang="zh-CN" altLang="en-US" sz="2400" dirty="0"/>
              <a:t>月加入中国共产党，复旦大学研究生院原院长、生命科学学院教授、博士生导师，中央组织部选派的第六、七、八批援藏干部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algn="just"/>
            <a:r>
              <a:rPr lang="en-US" altLang="zh-CN" sz="2400" dirty="0"/>
              <a:t> </a:t>
            </a:r>
            <a:r>
              <a:rPr lang="en-US" altLang="zh-CN" sz="2400" dirty="0" smtClean="0"/>
              <a:t>    </a:t>
            </a:r>
            <a:r>
              <a:rPr lang="zh-CN" altLang="en-US" sz="2400" dirty="0" smtClean="0"/>
              <a:t>钟扬</a:t>
            </a:r>
            <a:r>
              <a:rPr lang="zh-CN" altLang="en-US" sz="2400" dirty="0"/>
              <a:t>同志对党无比忠诚、对事业无比热爱、对人民无比赤诚，长期从事植物学、生物信息学研究教学工作，取得一系列重要研究成果</a:t>
            </a:r>
            <a:r>
              <a:rPr lang="zh-CN" altLang="en-US" sz="2400" dirty="0" smtClean="0"/>
              <a:t>。他</a:t>
            </a:r>
            <a:r>
              <a:rPr lang="en-US" altLang="zh-CN" sz="2400" dirty="0" smtClean="0"/>
              <a:t>16</a:t>
            </a:r>
            <a:r>
              <a:rPr lang="zh-CN" altLang="en-US" sz="2400" dirty="0"/>
              <a:t>年如一日把生命最宝贵的时光献给祖国雪域高原，倾心培育少数民族科研教学骨干，帮助西藏大学将生物多样性研究成果推向世界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algn="just"/>
            <a:r>
              <a:rPr lang="en-US" altLang="zh-CN" sz="2400" dirty="0" smtClean="0"/>
              <a:t>      2017</a:t>
            </a:r>
            <a:r>
              <a:rPr lang="zh-CN" altLang="en-US" sz="2400" dirty="0"/>
              <a:t>年</a:t>
            </a:r>
            <a:r>
              <a:rPr lang="en-US" altLang="zh-CN" sz="2400" dirty="0"/>
              <a:t>9</a:t>
            </a:r>
            <a:r>
              <a:rPr lang="zh-CN" altLang="en-US" sz="2400" dirty="0"/>
              <a:t>月</a:t>
            </a:r>
            <a:r>
              <a:rPr lang="en-US" altLang="zh-CN" sz="2400" dirty="0"/>
              <a:t>25</a:t>
            </a:r>
            <a:r>
              <a:rPr lang="zh-CN" altLang="en-US" sz="2400" dirty="0"/>
              <a:t>日，在赴内蒙古为民族干部授课途中遭遇车祸不幸去世，年仅</a:t>
            </a:r>
            <a:r>
              <a:rPr lang="en-US" altLang="zh-CN" sz="2400" dirty="0"/>
              <a:t>53</a:t>
            </a:r>
            <a:r>
              <a:rPr lang="zh-CN" altLang="en-US" sz="2400" dirty="0"/>
              <a:t>岁。</a:t>
            </a:r>
            <a:endParaRPr lang="en-US" altLang="zh-CN" sz="2400" dirty="0"/>
          </a:p>
          <a:p>
            <a:pPr algn="just"/>
            <a:endParaRPr lang="zh-CN" altLang="zh-C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35760" y="105273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钟杨</a:t>
            </a:r>
            <a:endParaRPr lang="zh-CN" altLang="en-US" sz="3600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007768" y="1700808"/>
            <a:ext cx="8064896" cy="0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8" name="Picture 6" descr="http://p0.so.qhimgs1.com/bdr/_240_/t01354ab1d361f5da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916832"/>
            <a:ext cx="3470124" cy="3398131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42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p2.so.qhimgs1.com/bdr/_240_/t01fe086b0e813d2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854967"/>
            <a:ext cx="3371850" cy="228600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  <p:sp>
        <p:nvSpPr>
          <p:cNvPr id="26" name="矩形 25"/>
          <p:cNvSpPr/>
          <p:nvPr/>
        </p:nvSpPr>
        <p:spPr>
          <a:xfrm>
            <a:off x="-323686" y="6701933"/>
            <a:ext cx="12286523" cy="192571"/>
          </a:xfrm>
          <a:prstGeom prst="rect">
            <a:avLst/>
          </a:prstGeom>
          <a:solidFill>
            <a:srgbClr val="FF0517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34705" y="3177435"/>
            <a:ext cx="12286524" cy="192571"/>
          </a:xfrm>
          <a:prstGeom prst="rect">
            <a:avLst/>
          </a:prstGeom>
          <a:solidFill>
            <a:srgbClr val="FF0517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1235463" y="3429000"/>
            <a:ext cx="7380817" cy="31393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70000"/>
              </a:lnSpc>
              <a:defRPr/>
            </a:pP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      </a:t>
            </a:r>
            <a:r>
              <a:rPr lang="zh-CN" altLang="en-US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钟杨同志生前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系复旦大学党委委员、研究生院院长、生命科学学院教授、博士生导师，中央组织部第六、七、八批援藏干部，教育部长江学者特聘教授，国家杰出青年科学基金获得者，长期从事植物学、生物信息学研究和教学工作，取得一系列重要研究成果。在青藏高原跋涉数十万公里，收集上千种植物的数千万颗种子，为国家和人类储存下绵延后世的基因</a:t>
            </a:r>
            <a:r>
              <a:rPr lang="zh-CN" altLang="en-US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宝藏。</a:t>
            </a:r>
            <a:endParaRPr lang="zh-CN" altLang="en-US" sz="2000" kern="0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18900000" scaled="1"/>
              </a:gradFill>
              <a:latin typeface="Arial"/>
              <a:ea typeface="微软雅黑"/>
              <a:cs typeface="+mn-ea"/>
            </a:endParaRPr>
          </a:p>
        </p:txBody>
      </p:sp>
      <p:pic>
        <p:nvPicPr>
          <p:cNvPr id="34" name="Picture 7" descr="G:\2016我图\两会\ooopic_10194892_b0c64675b11c678cafbc\0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494" y="3605967"/>
            <a:ext cx="1572320" cy="344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5"/>
          <p:cNvSpPr>
            <a:spLocks/>
          </p:cNvSpPr>
          <p:nvPr/>
        </p:nvSpPr>
        <p:spPr bwMode="auto">
          <a:xfrm rot="10800000" flipH="1">
            <a:off x="9166834" y="4044384"/>
            <a:ext cx="3450436" cy="3450573"/>
          </a:xfrm>
          <a:prstGeom prst="ellipse">
            <a:avLst/>
          </a:prstGeom>
          <a:gradFill>
            <a:gsLst>
              <a:gs pos="0">
                <a:srgbClr val="FFFFFF">
                  <a:lumMod val="82000"/>
                </a:srgbClr>
              </a:gs>
              <a:gs pos="100000">
                <a:srgbClr val="FFFFFF">
                  <a:lumMod val="88000"/>
                </a:srgbClr>
              </a:gs>
            </a:gsLst>
            <a:lin ang="18900000" scaled="1"/>
          </a:gradFill>
          <a:ln w="50800" cap="flat" cmpd="sng" algn="ctr"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lin ang="18900000" scaled="1"/>
              <a:tileRect/>
            </a:gradFill>
            <a:prstDash val="solid"/>
          </a:ln>
          <a:effectLst>
            <a:innerShdw blurRad="190500" dist="63500" dir="8100000">
              <a:prstClr val="black">
                <a:alpha val="30000"/>
              </a:prstClr>
            </a:innerShdw>
            <a:softEdge rad="50800"/>
          </a:effectLst>
        </p:spPr>
        <p:txBody>
          <a:bodyPr lIns="91419" tIns="45709" rIns="91419" bIns="45709"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9491142" y="4228123"/>
            <a:ext cx="2471695" cy="2469579"/>
            <a:chOff x="9912424" y="4649384"/>
            <a:chExt cx="1954833" cy="1732555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 rot="10800000">
              <a:off x="9912424" y="4649384"/>
              <a:ext cx="1954833" cy="173255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10129484" y="4832770"/>
              <a:ext cx="1520711" cy="1347796"/>
            </a:xfrm>
            <a:prstGeom prst="ellipse">
              <a:avLst/>
            </a:prstGeom>
            <a:blipFill dpi="0" rotWithShape="1">
              <a:blip r:embed="rId6" cstate="print"/>
              <a:srcRect/>
              <a:stretch>
                <a:fillRect l="-9965" r="-47089"/>
              </a:stretch>
            </a:blip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10094254" y="2816633"/>
            <a:ext cx="1595598" cy="1595598"/>
            <a:chOff x="9912424" y="2833284"/>
            <a:chExt cx="1954833" cy="1732555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10800000">
              <a:off x="9912424" y="2833284"/>
              <a:ext cx="1954833" cy="173255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10129484" y="3016670"/>
              <a:ext cx="1520711" cy="1347796"/>
            </a:xfrm>
            <a:prstGeom prst="ellipse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8" name="Freeform 5"/>
          <p:cNvSpPr>
            <a:spLocks/>
          </p:cNvSpPr>
          <p:nvPr/>
        </p:nvSpPr>
        <p:spPr bwMode="auto">
          <a:xfrm rot="10800000">
            <a:off x="8815875" y="5518681"/>
            <a:ext cx="951003" cy="950180"/>
          </a:xfrm>
          <a:prstGeom prst="ellipse">
            <a:avLst/>
          </a:prstGeom>
          <a:gradFill flip="none" rotWithShape="1">
            <a:gsLst>
              <a:gs pos="0">
                <a:srgbClr val="FF0517"/>
              </a:gs>
              <a:gs pos="100000">
                <a:srgbClr val="FF0517">
                  <a:lumMod val="75000"/>
                </a:srgb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FF0517">
                    <a:lumMod val="75000"/>
                  </a:srgbClr>
                </a:gs>
                <a:gs pos="100000">
                  <a:srgbClr val="FF0517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>
            <a:off x="11486759" y="6073802"/>
            <a:ext cx="592036" cy="593863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FFFFFF">
                  <a:lumMod val="75000"/>
                </a:srgbClr>
              </a:gs>
            </a:gsLst>
            <a:lin ang="18900000" scaled="0"/>
            <a:tileRect/>
          </a:gradFill>
          <a:ln w="25400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18900000" scaled="0"/>
              <a:tileRect/>
            </a:gradFill>
          </a:ln>
          <a:effectLst>
            <a:outerShdw blurRad="381000" dist="152400" dir="2700000" algn="tl" rotWithShape="0">
              <a:prstClr val="black">
                <a:alpha val="3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0" name="Freeform 5"/>
          <p:cNvSpPr>
            <a:spLocks/>
          </p:cNvSpPr>
          <p:nvPr/>
        </p:nvSpPr>
        <p:spPr bwMode="auto">
          <a:xfrm>
            <a:off x="11324781" y="3817529"/>
            <a:ext cx="951003" cy="95018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rgbClr val="FFFFFF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1" name="Freeform 5"/>
          <p:cNvSpPr>
            <a:spLocks/>
          </p:cNvSpPr>
          <p:nvPr/>
        </p:nvSpPr>
        <p:spPr bwMode="auto">
          <a:xfrm rot="10800000">
            <a:off x="8660386" y="6260137"/>
            <a:ext cx="442773" cy="442698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rgbClr val="FFFFFF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2" name="Freeform 5"/>
          <p:cNvSpPr>
            <a:spLocks/>
          </p:cNvSpPr>
          <p:nvPr/>
        </p:nvSpPr>
        <p:spPr bwMode="auto">
          <a:xfrm rot="10800000">
            <a:off x="8486278" y="6003783"/>
            <a:ext cx="284542" cy="284494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FFFFFF">
                  <a:lumMod val="75000"/>
                </a:srgbClr>
              </a:gs>
            </a:gsLst>
            <a:lin ang="18900000" scaled="0"/>
            <a:tileRect/>
          </a:gradFill>
          <a:ln w="25400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18900000" scaled="0"/>
              <a:tileRect/>
            </a:gradFill>
          </a:ln>
          <a:effectLst>
            <a:outerShdw blurRad="381000" dist="152400" dir="2700000" algn="tl" rotWithShape="0">
              <a:prstClr val="black">
                <a:alpha val="3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4098" name="Picture 2" descr="http://p1.so.qhmsg.com/bdr/_240_/t0199385bb4d8261f9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4" y="206895"/>
            <a:ext cx="4000500" cy="228600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  <p:pic>
        <p:nvPicPr>
          <p:cNvPr id="4100" name="Picture 4" descr="http://p3.so.qhmsg.com/bdr/_240_/t011210a8813d892d0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566935"/>
            <a:ext cx="4048125" cy="228600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7174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99456" y="260648"/>
            <a:ext cx="8928992" cy="504825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李泉新同志简介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35760" y="1816813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dirty="0"/>
              <a:t>     </a:t>
            </a:r>
            <a:r>
              <a:rPr lang="zh-CN" altLang="en-US" sz="2400" dirty="0" smtClean="0"/>
              <a:t>李泉新，</a:t>
            </a:r>
            <a:r>
              <a:rPr lang="zh-CN" altLang="en-US" sz="2400" dirty="0"/>
              <a:t>男，汉族，江西丰城人，</a:t>
            </a:r>
            <a:r>
              <a:rPr lang="en-US" altLang="zh-CN" sz="2400" dirty="0"/>
              <a:t>1958</a:t>
            </a:r>
            <a:r>
              <a:rPr lang="zh-CN" altLang="en-US" sz="2400" dirty="0"/>
              <a:t>年</a:t>
            </a:r>
            <a:r>
              <a:rPr lang="en-US" altLang="zh-CN" sz="2400" dirty="0"/>
              <a:t>2</a:t>
            </a:r>
            <a:r>
              <a:rPr lang="zh-CN" altLang="en-US" sz="2400" dirty="0"/>
              <a:t>月出生，</a:t>
            </a:r>
            <a:r>
              <a:rPr lang="en-US" altLang="zh-CN" sz="2400" dirty="0"/>
              <a:t>1976</a:t>
            </a:r>
            <a:r>
              <a:rPr lang="zh-CN" altLang="en-US" sz="2400" dirty="0"/>
              <a:t>年</a:t>
            </a:r>
            <a:r>
              <a:rPr lang="en-US" altLang="zh-CN" sz="2400" dirty="0"/>
              <a:t>2</a:t>
            </a:r>
            <a:r>
              <a:rPr lang="zh-CN" altLang="en-US" sz="2400" dirty="0"/>
              <a:t>月参加工作，</a:t>
            </a:r>
            <a:r>
              <a:rPr lang="en-US" altLang="zh-CN" sz="2400" dirty="0"/>
              <a:t>1985</a:t>
            </a:r>
            <a:r>
              <a:rPr lang="zh-CN" altLang="en-US" sz="2400" dirty="0"/>
              <a:t>年</a:t>
            </a:r>
            <a:r>
              <a:rPr lang="en-US" altLang="zh-CN" sz="2400" dirty="0"/>
              <a:t>8</a:t>
            </a:r>
            <a:r>
              <a:rPr lang="zh-CN" altLang="en-US" sz="2400" dirty="0"/>
              <a:t>月加入中国共产党，江西省委第三巡视组原组长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algn="just"/>
            <a:r>
              <a:rPr lang="en-US" altLang="zh-CN" sz="2400" dirty="0"/>
              <a:t> </a:t>
            </a:r>
            <a:r>
              <a:rPr lang="en-US" altLang="zh-CN" sz="2400" dirty="0" smtClean="0"/>
              <a:t>     </a:t>
            </a:r>
            <a:r>
              <a:rPr lang="zh-CN" altLang="en-US" sz="2400" dirty="0" smtClean="0"/>
              <a:t>李泉新同志在</a:t>
            </a:r>
            <a:r>
              <a:rPr lang="zh-CN" altLang="en-US" sz="2400" dirty="0"/>
              <a:t>纪检监察和巡视战线工作</a:t>
            </a:r>
            <a:r>
              <a:rPr lang="en-US" altLang="zh-CN" sz="2400" dirty="0"/>
              <a:t>27</a:t>
            </a:r>
            <a:r>
              <a:rPr lang="zh-CN" altLang="en-US" sz="2400" dirty="0"/>
              <a:t>年，始终秉持“没有不能揭的黑、没有不敢碰的恶”，与腐败分子作坚决斗争。他坚持原则、执纪如铁，发现问题线索严查到底，面对威胁恐吓毫不畏惧，忠诚履行纪检监察干部和巡视干部的神圣</a:t>
            </a:r>
            <a:r>
              <a:rPr lang="zh-CN" altLang="en-US" sz="2400" dirty="0" smtClean="0"/>
              <a:t>职责。</a:t>
            </a:r>
            <a:r>
              <a:rPr lang="zh-CN" altLang="en-US" sz="2400" dirty="0"/>
              <a:t>他模范运用监督执纪“四种形态”，对有苗头性倾向性问题的干部及时谈话提醒，为多名党员领导干部澄清问题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algn="just"/>
            <a:r>
              <a:rPr lang="en-US" altLang="zh-CN" sz="2400" dirty="0"/>
              <a:t> </a:t>
            </a:r>
            <a:r>
              <a:rPr lang="en-US" altLang="zh-CN" sz="2400" dirty="0" smtClean="0"/>
              <a:t>      2016</a:t>
            </a:r>
            <a:r>
              <a:rPr lang="zh-CN" altLang="en-US" sz="2400" dirty="0"/>
              <a:t>年</a:t>
            </a:r>
            <a:r>
              <a:rPr lang="en-US" altLang="zh-CN" sz="2400" dirty="0"/>
              <a:t>5</a:t>
            </a:r>
            <a:r>
              <a:rPr lang="zh-CN" altLang="en-US" sz="2400" dirty="0"/>
              <a:t>月</a:t>
            </a:r>
            <a:r>
              <a:rPr lang="en-US" altLang="zh-CN" sz="2400" dirty="0"/>
              <a:t>31</a:t>
            </a:r>
            <a:r>
              <a:rPr lang="zh-CN" altLang="en-US" sz="2400" dirty="0"/>
              <a:t>日因病医治无效去世，年仅</a:t>
            </a:r>
            <a:r>
              <a:rPr lang="en-US" altLang="zh-CN" sz="2400" dirty="0"/>
              <a:t>58</a:t>
            </a:r>
            <a:r>
              <a:rPr lang="zh-CN" altLang="en-US" sz="2400" dirty="0"/>
              <a:t>岁。</a:t>
            </a:r>
            <a:endParaRPr lang="zh-CN" altLang="zh-C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35760" y="105273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李泉新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007768" y="1700808"/>
            <a:ext cx="8064896" cy="0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8" name="Picture 8" descr="http://p0.so.qhmsg.com/bdr/_240_/t0105a26d68d306cb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276872"/>
            <a:ext cx="3682608" cy="2448272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p3.so.qhimgs1.com/bdr/_240_/t015c3bf22351ca82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545" y="618535"/>
            <a:ext cx="3072103" cy="2525017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  <p:sp>
        <p:nvSpPr>
          <p:cNvPr id="26" name="矩形 25"/>
          <p:cNvSpPr/>
          <p:nvPr/>
        </p:nvSpPr>
        <p:spPr>
          <a:xfrm>
            <a:off x="-323686" y="6701933"/>
            <a:ext cx="12286523" cy="192571"/>
          </a:xfrm>
          <a:prstGeom prst="rect">
            <a:avLst/>
          </a:prstGeom>
          <a:solidFill>
            <a:srgbClr val="FF0517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34705" y="3177435"/>
            <a:ext cx="12286524" cy="192571"/>
          </a:xfrm>
          <a:prstGeom prst="rect">
            <a:avLst/>
          </a:prstGeom>
          <a:solidFill>
            <a:srgbClr val="FF0517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1235463" y="3429000"/>
            <a:ext cx="7380817" cy="31393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70000"/>
              </a:lnSpc>
              <a:defRPr/>
            </a:pPr>
            <a:r>
              <a:rPr lang="zh-CN" altLang="en-US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        李泉新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同志信念坚定、对党忠诚，在纪检监察和巡视战线工作</a:t>
            </a:r>
            <a:r>
              <a:rPr lang="en-US" altLang="zh-CN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27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年，始终秉持“没有不能揭的黑、没有不敢碰的恶”，与腐败分子作坚决斗争。他坚持原则、执纪如铁，发现问题线索严查到底，面对威胁恐吓毫不畏惧，忠诚履行纪检监察干部和巡视干部的神圣职责。他勤于钻研、善作善成，每打一仗都及时总结，不断改进巡视工作方法。</a:t>
            </a:r>
          </a:p>
        </p:txBody>
      </p:sp>
      <p:pic>
        <p:nvPicPr>
          <p:cNvPr id="34" name="Picture 7" descr="G:\2016我图\两会\ooopic_10194892_b0c64675b11c678cafbc\0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494" y="3605967"/>
            <a:ext cx="1572320" cy="344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5"/>
          <p:cNvSpPr>
            <a:spLocks/>
          </p:cNvSpPr>
          <p:nvPr/>
        </p:nvSpPr>
        <p:spPr bwMode="auto">
          <a:xfrm rot="10800000" flipH="1">
            <a:off x="9166834" y="4044384"/>
            <a:ext cx="3450436" cy="3450573"/>
          </a:xfrm>
          <a:prstGeom prst="ellipse">
            <a:avLst/>
          </a:prstGeom>
          <a:gradFill>
            <a:gsLst>
              <a:gs pos="0">
                <a:srgbClr val="FFFFFF">
                  <a:lumMod val="82000"/>
                </a:srgbClr>
              </a:gs>
              <a:gs pos="100000">
                <a:srgbClr val="FFFFFF">
                  <a:lumMod val="88000"/>
                </a:srgbClr>
              </a:gs>
            </a:gsLst>
            <a:lin ang="18900000" scaled="1"/>
          </a:gradFill>
          <a:ln w="50800" cap="flat" cmpd="sng" algn="ctr"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lin ang="18900000" scaled="1"/>
              <a:tileRect/>
            </a:gradFill>
            <a:prstDash val="solid"/>
          </a:ln>
          <a:effectLst>
            <a:innerShdw blurRad="190500" dist="63500" dir="8100000">
              <a:prstClr val="black">
                <a:alpha val="30000"/>
              </a:prstClr>
            </a:innerShdw>
            <a:softEdge rad="50800"/>
          </a:effectLst>
        </p:spPr>
        <p:txBody>
          <a:bodyPr lIns="91419" tIns="45709" rIns="91419" bIns="45709"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9491142" y="4228123"/>
            <a:ext cx="2471695" cy="2469579"/>
            <a:chOff x="9912424" y="4649384"/>
            <a:chExt cx="1954833" cy="1732555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 rot="10800000">
              <a:off x="9912424" y="4649384"/>
              <a:ext cx="1954833" cy="173255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10129484" y="4832770"/>
              <a:ext cx="1520711" cy="1347796"/>
            </a:xfrm>
            <a:prstGeom prst="ellipse">
              <a:avLst/>
            </a:prstGeom>
            <a:blipFill dpi="0" rotWithShape="1">
              <a:blip r:embed="rId6" cstate="print"/>
              <a:srcRect/>
              <a:stretch>
                <a:fillRect l="-9965" r="-47089"/>
              </a:stretch>
            </a:blip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10094254" y="2816633"/>
            <a:ext cx="1595598" cy="1595598"/>
            <a:chOff x="9912424" y="2833284"/>
            <a:chExt cx="1954833" cy="1732555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10800000">
              <a:off x="9912424" y="2833284"/>
              <a:ext cx="1954833" cy="173255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10129484" y="3016670"/>
              <a:ext cx="1520711" cy="1347796"/>
            </a:xfrm>
            <a:prstGeom prst="ellipse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8" name="Freeform 5"/>
          <p:cNvSpPr>
            <a:spLocks/>
          </p:cNvSpPr>
          <p:nvPr/>
        </p:nvSpPr>
        <p:spPr bwMode="auto">
          <a:xfrm rot="10800000">
            <a:off x="8815875" y="5518681"/>
            <a:ext cx="951003" cy="950180"/>
          </a:xfrm>
          <a:prstGeom prst="ellipse">
            <a:avLst/>
          </a:prstGeom>
          <a:gradFill flip="none" rotWithShape="1">
            <a:gsLst>
              <a:gs pos="0">
                <a:srgbClr val="FF0517"/>
              </a:gs>
              <a:gs pos="100000">
                <a:srgbClr val="FF0517">
                  <a:lumMod val="75000"/>
                </a:srgb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FF0517">
                    <a:lumMod val="75000"/>
                  </a:srgbClr>
                </a:gs>
                <a:gs pos="100000">
                  <a:srgbClr val="FF0517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>
            <a:off x="11486759" y="6073802"/>
            <a:ext cx="592036" cy="593863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FFFFFF">
                  <a:lumMod val="75000"/>
                </a:srgbClr>
              </a:gs>
            </a:gsLst>
            <a:lin ang="18900000" scaled="0"/>
            <a:tileRect/>
          </a:gradFill>
          <a:ln w="25400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18900000" scaled="0"/>
              <a:tileRect/>
            </a:gradFill>
          </a:ln>
          <a:effectLst>
            <a:outerShdw blurRad="381000" dist="152400" dir="2700000" algn="tl" rotWithShape="0">
              <a:prstClr val="black">
                <a:alpha val="3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0" name="Freeform 5"/>
          <p:cNvSpPr>
            <a:spLocks/>
          </p:cNvSpPr>
          <p:nvPr/>
        </p:nvSpPr>
        <p:spPr bwMode="auto">
          <a:xfrm>
            <a:off x="11324781" y="3817529"/>
            <a:ext cx="951003" cy="95018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rgbClr val="FFFFFF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1" name="Freeform 5"/>
          <p:cNvSpPr>
            <a:spLocks/>
          </p:cNvSpPr>
          <p:nvPr/>
        </p:nvSpPr>
        <p:spPr bwMode="auto">
          <a:xfrm rot="10800000">
            <a:off x="8660386" y="6260137"/>
            <a:ext cx="442773" cy="442698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rgbClr val="FFFFFF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2" name="Freeform 5"/>
          <p:cNvSpPr>
            <a:spLocks/>
          </p:cNvSpPr>
          <p:nvPr/>
        </p:nvSpPr>
        <p:spPr bwMode="auto">
          <a:xfrm rot="10800000">
            <a:off x="8486278" y="6003783"/>
            <a:ext cx="284542" cy="284494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FFFFFF">
                  <a:lumMod val="75000"/>
                </a:srgbClr>
              </a:gs>
            </a:gsLst>
            <a:lin ang="18900000" scaled="0"/>
            <a:tileRect/>
          </a:gradFill>
          <a:ln w="25400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18900000" scaled="0"/>
              <a:tileRect/>
            </a:gradFill>
          </a:ln>
          <a:effectLst>
            <a:outerShdw blurRad="381000" dist="152400" dir="2700000" algn="tl" rotWithShape="0">
              <a:prstClr val="black">
                <a:alpha val="3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6146" name="Picture 2" descr="http://p4.so.qhmsg.com/bdr/_240_/t01933f2af5ee0901d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0" y="188640"/>
            <a:ext cx="4087309" cy="272487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  <p:pic>
        <p:nvPicPr>
          <p:cNvPr id="6150" name="Picture 6" descr="http://p0.so.qhmsg.com/bdr/_240_/t0151231aeaac0dfb4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70" y="404664"/>
            <a:ext cx="3447386" cy="257748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0049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99456" y="260648"/>
            <a:ext cx="8928992" cy="504825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许帅同志简介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35760" y="1816813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 smtClean="0"/>
              <a:t>     </a:t>
            </a:r>
            <a:r>
              <a:rPr lang="zh-CN" altLang="zh-CN" sz="2400" dirty="0" smtClean="0"/>
              <a:t>许帅</a:t>
            </a:r>
            <a:r>
              <a:rPr lang="zh-CN" altLang="zh-CN" sz="2400" dirty="0"/>
              <a:t>，男，汉族，河北磁县人，</a:t>
            </a:r>
            <a:r>
              <a:rPr lang="en-US" altLang="zh-CN" sz="2400" dirty="0"/>
              <a:t>1979</a:t>
            </a:r>
            <a:r>
              <a:rPr lang="zh-CN" altLang="zh-CN" sz="2400" dirty="0"/>
              <a:t>年</a:t>
            </a:r>
            <a:r>
              <a:rPr lang="en-US" altLang="zh-CN" sz="2400" dirty="0"/>
              <a:t>11</a:t>
            </a:r>
            <a:r>
              <a:rPr lang="zh-CN" altLang="zh-CN" sz="2400" dirty="0"/>
              <a:t>月出生，</a:t>
            </a:r>
            <a:r>
              <a:rPr lang="en-US" altLang="zh-CN" sz="2400" dirty="0"/>
              <a:t>2002</a:t>
            </a:r>
            <a:r>
              <a:rPr lang="zh-CN" altLang="zh-CN" sz="2400" dirty="0"/>
              <a:t>年</a:t>
            </a:r>
            <a:r>
              <a:rPr lang="en-US" altLang="zh-CN" sz="2400" dirty="0"/>
              <a:t>9</a:t>
            </a:r>
            <a:r>
              <a:rPr lang="zh-CN" altLang="zh-CN" sz="2400" dirty="0"/>
              <a:t>月参加工作，</a:t>
            </a:r>
            <a:r>
              <a:rPr lang="en-US" altLang="zh-CN" sz="2400" dirty="0"/>
              <a:t>2005</a:t>
            </a:r>
            <a:r>
              <a:rPr lang="zh-CN" altLang="zh-CN" sz="2400" dirty="0"/>
              <a:t>年</a:t>
            </a:r>
            <a:r>
              <a:rPr lang="en-US" altLang="zh-CN" sz="2400" dirty="0"/>
              <a:t>12</a:t>
            </a:r>
            <a:r>
              <a:rPr lang="zh-CN" altLang="zh-CN" sz="2400" dirty="0"/>
              <a:t>月加入中国共产党，河南省安阳市救助管理站原站长</a:t>
            </a:r>
            <a:r>
              <a:rPr lang="zh-CN" altLang="zh-CN" sz="2400" dirty="0" smtClean="0"/>
              <a:t>。</a:t>
            </a:r>
            <a:endParaRPr lang="en-US" altLang="zh-CN" sz="2400" dirty="0"/>
          </a:p>
          <a:p>
            <a:pPr algn="just"/>
            <a:r>
              <a:rPr lang="en-US" altLang="zh-CN" sz="2400" dirty="0" smtClean="0"/>
              <a:t>     </a:t>
            </a:r>
            <a:r>
              <a:rPr lang="zh-CN" altLang="zh-CN" sz="2400" dirty="0" smtClean="0"/>
              <a:t>许帅</a:t>
            </a:r>
            <a:r>
              <a:rPr lang="zh-CN" altLang="zh-CN" sz="2400" dirty="0"/>
              <a:t>同志始终把为人民服务作为自己人生追求，放弃原本稳定的机关工作，主动向组织请缨到救助管理站工作。他把共产党人的大爱情怀无私奉献给困难群众，劝导露宿街头的流浪乞讨人员来站接受救助，在全国率先设立医疗安置区，关爱帮助聋哑流浪儿童重返校园，想方设法为受助人员寻亲，</a:t>
            </a:r>
            <a:r>
              <a:rPr lang="en-US" altLang="zh-CN" sz="2400" dirty="0"/>
              <a:t>3</a:t>
            </a:r>
            <a:r>
              <a:rPr lang="zh-CN" altLang="zh-CN" sz="2400" dirty="0"/>
              <a:t>年累计救助</a:t>
            </a:r>
            <a:r>
              <a:rPr lang="en-US" altLang="zh-CN" sz="2400" dirty="0"/>
              <a:t>1.5</a:t>
            </a:r>
            <a:r>
              <a:rPr lang="zh-CN" altLang="zh-CN" sz="2400" dirty="0"/>
              <a:t>万余人次</a:t>
            </a:r>
            <a:r>
              <a:rPr lang="zh-CN" altLang="zh-CN" sz="2400" dirty="0" smtClean="0"/>
              <a:t>。他</a:t>
            </a:r>
            <a:r>
              <a:rPr lang="zh-CN" altLang="zh-CN" sz="2400" dirty="0"/>
              <a:t>去世后捐献了遗体和眼角膜，完成“救助生涯的最后一站”，用生命诠释了“为民甘做孺子牛”的精神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algn="just"/>
            <a:r>
              <a:rPr lang="en-US" altLang="zh-CN" sz="2400" dirty="0"/>
              <a:t> </a:t>
            </a:r>
            <a:r>
              <a:rPr lang="en-US" altLang="zh-CN" sz="2400" dirty="0" smtClean="0"/>
              <a:t>    2016</a:t>
            </a:r>
            <a:r>
              <a:rPr lang="zh-CN" altLang="zh-CN" sz="2400" dirty="0"/>
              <a:t>年</a:t>
            </a:r>
            <a:r>
              <a:rPr lang="en-US" altLang="zh-CN" sz="2400" dirty="0"/>
              <a:t>9</a:t>
            </a:r>
            <a:r>
              <a:rPr lang="zh-CN" altLang="zh-CN" sz="2400" dirty="0"/>
              <a:t>月</a:t>
            </a:r>
            <a:r>
              <a:rPr lang="en-US" altLang="zh-CN" sz="2400" dirty="0"/>
              <a:t>1</a:t>
            </a:r>
            <a:r>
              <a:rPr lang="zh-CN" altLang="zh-CN" sz="2400" dirty="0"/>
              <a:t>日，因病医治无效去世，年仅</a:t>
            </a:r>
            <a:r>
              <a:rPr lang="en-US" altLang="zh-CN" sz="2400" dirty="0"/>
              <a:t>36</a:t>
            </a:r>
            <a:r>
              <a:rPr lang="zh-CN" altLang="zh-CN" sz="2400" dirty="0"/>
              <a:t>岁。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5760" y="105273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许帅</a:t>
            </a:r>
            <a:endParaRPr lang="zh-CN" altLang="en-US" sz="3600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007768" y="1700808"/>
            <a:ext cx="8064896" cy="0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72" name="Picture 4" descr="http://p3.so.qhmsg.com/bdr/_240_/t01b13a8f031dcf83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1" y="1816812"/>
            <a:ext cx="3136087" cy="4276484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0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p3.so.qhimgs1.com/bdr/_240_/t01d3834a10b68e93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783396"/>
            <a:ext cx="2286000" cy="228600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  <p:sp>
        <p:nvSpPr>
          <p:cNvPr id="26" name="矩形 25"/>
          <p:cNvSpPr/>
          <p:nvPr/>
        </p:nvSpPr>
        <p:spPr>
          <a:xfrm>
            <a:off x="-323686" y="6701933"/>
            <a:ext cx="12286523" cy="192571"/>
          </a:xfrm>
          <a:prstGeom prst="rect">
            <a:avLst/>
          </a:prstGeom>
          <a:solidFill>
            <a:srgbClr val="FF0517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34705" y="3177435"/>
            <a:ext cx="12286524" cy="192571"/>
          </a:xfrm>
          <a:prstGeom prst="rect">
            <a:avLst/>
          </a:prstGeom>
          <a:solidFill>
            <a:srgbClr val="FF0517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1235463" y="3429000"/>
            <a:ext cx="7380817" cy="31393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70000"/>
              </a:lnSpc>
              <a:defRPr/>
            </a:pPr>
            <a:r>
              <a:rPr lang="zh-CN" altLang="en-US" sz="2000" kern="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        许帅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曾任河南省安阳市救助管理站站长，作为一名基层救助管理干部，他奋勇争先、锐意进取，自担任救助管理站站长以来，带领全站职工转变服务理念和工作方法，创新探索</a:t>
            </a:r>
            <a:r>
              <a:rPr lang="en-US" altLang="zh-CN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"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公开招标购买服务、医助结合站内照料</a:t>
            </a:r>
            <a:r>
              <a:rPr lang="en-US" altLang="zh-CN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"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救助管理模式，扎实推进未成年人社会保护试点，形成</a:t>
            </a:r>
            <a:r>
              <a:rPr lang="en-US" altLang="zh-CN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"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救助小苹果母女返乡</a:t>
            </a:r>
            <a:r>
              <a:rPr lang="en-US" altLang="zh-CN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""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帮助聋哑流浪儿童重返校园</a:t>
            </a:r>
            <a:r>
              <a:rPr lang="en-US" altLang="zh-CN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"</a:t>
            </a:r>
            <a:r>
              <a:rPr lang="zh-CN" altLang="en-US" sz="2000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18900000" scaled="1"/>
                </a:gradFill>
                <a:latin typeface="Arial"/>
                <a:ea typeface="微软雅黑"/>
                <a:cs typeface="+mn-ea"/>
              </a:rPr>
              <a:t>等典型救助保护案例，带领安阳市救助管理工作走在全国前列。</a:t>
            </a:r>
          </a:p>
        </p:txBody>
      </p:sp>
      <p:pic>
        <p:nvPicPr>
          <p:cNvPr id="34" name="Picture 7" descr="G:\2016我图\两会\ooopic_10194892_b0c64675b11c678cafbc\0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494" y="3605967"/>
            <a:ext cx="1572320" cy="344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5"/>
          <p:cNvSpPr>
            <a:spLocks/>
          </p:cNvSpPr>
          <p:nvPr/>
        </p:nvSpPr>
        <p:spPr bwMode="auto">
          <a:xfrm rot="10800000" flipH="1">
            <a:off x="9166834" y="4044384"/>
            <a:ext cx="3450436" cy="3450573"/>
          </a:xfrm>
          <a:prstGeom prst="ellipse">
            <a:avLst/>
          </a:prstGeom>
          <a:gradFill>
            <a:gsLst>
              <a:gs pos="0">
                <a:srgbClr val="FFFFFF">
                  <a:lumMod val="82000"/>
                </a:srgbClr>
              </a:gs>
              <a:gs pos="100000">
                <a:srgbClr val="FFFFFF">
                  <a:lumMod val="88000"/>
                </a:srgbClr>
              </a:gs>
            </a:gsLst>
            <a:lin ang="18900000" scaled="1"/>
          </a:gradFill>
          <a:ln w="50800" cap="flat" cmpd="sng" algn="ctr"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lin ang="18900000" scaled="1"/>
              <a:tileRect/>
            </a:gradFill>
            <a:prstDash val="solid"/>
          </a:ln>
          <a:effectLst>
            <a:innerShdw blurRad="190500" dist="63500" dir="8100000">
              <a:prstClr val="black">
                <a:alpha val="30000"/>
              </a:prstClr>
            </a:innerShdw>
            <a:softEdge rad="50800"/>
          </a:effectLst>
        </p:spPr>
        <p:txBody>
          <a:bodyPr lIns="91419" tIns="45709" rIns="91419" bIns="45709"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9491142" y="4228123"/>
            <a:ext cx="2471695" cy="2469579"/>
            <a:chOff x="9912424" y="4649384"/>
            <a:chExt cx="1954833" cy="1732555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 rot="10800000">
              <a:off x="9912424" y="4649384"/>
              <a:ext cx="1954833" cy="173255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10129484" y="4832770"/>
              <a:ext cx="1520711" cy="1347796"/>
            </a:xfrm>
            <a:prstGeom prst="ellipse">
              <a:avLst/>
            </a:prstGeom>
            <a:blipFill dpi="0" rotWithShape="1">
              <a:blip r:embed="rId6" cstate="print"/>
              <a:srcRect/>
              <a:stretch>
                <a:fillRect l="-9965" r="-47089"/>
              </a:stretch>
            </a:blip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10094254" y="2816633"/>
            <a:ext cx="1595598" cy="1595598"/>
            <a:chOff x="9912424" y="2833284"/>
            <a:chExt cx="1954833" cy="1732555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10800000">
              <a:off x="9912424" y="2833284"/>
              <a:ext cx="1954833" cy="173255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10129484" y="3016670"/>
              <a:ext cx="1520711" cy="1347796"/>
            </a:xfrm>
            <a:prstGeom prst="ellipse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8" name="Freeform 5"/>
          <p:cNvSpPr>
            <a:spLocks/>
          </p:cNvSpPr>
          <p:nvPr/>
        </p:nvSpPr>
        <p:spPr bwMode="auto">
          <a:xfrm rot="10800000">
            <a:off x="8815875" y="5518681"/>
            <a:ext cx="951003" cy="950180"/>
          </a:xfrm>
          <a:prstGeom prst="ellipse">
            <a:avLst/>
          </a:prstGeom>
          <a:gradFill flip="none" rotWithShape="1">
            <a:gsLst>
              <a:gs pos="0">
                <a:srgbClr val="FF0517"/>
              </a:gs>
              <a:gs pos="100000">
                <a:srgbClr val="FF0517">
                  <a:lumMod val="75000"/>
                </a:srgb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FF0517">
                    <a:lumMod val="75000"/>
                  </a:srgbClr>
                </a:gs>
                <a:gs pos="100000">
                  <a:srgbClr val="FF0517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>
            <a:off x="11486759" y="6073802"/>
            <a:ext cx="592036" cy="593863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FFFFFF">
                  <a:lumMod val="75000"/>
                </a:srgbClr>
              </a:gs>
            </a:gsLst>
            <a:lin ang="18900000" scaled="0"/>
            <a:tileRect/>
          </a:gradFill>
          <a:ln w="25400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18900000" scaled="0"/>
              <a:tileRect/>
            </a:gradFill>
          </a:ln>
          <a:effectLst>
            <a:outerShdw blurRad="381000" dist="152400" dir="2700000" algn="tl" rotWithShape="0">
              <a:prstClr val="black">
                <a:alpha val="3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0" name="Freeform 5"/>
          <p:cNvSpPr>
            <a:spLocks/>
          </p:cNvSpPr>
          <p:nvPr/>
        </p:nvSpPr>
        <p:spPr bwMode="auto">
          <a:xfrm>
            <a:off x="11324781" y="3817529"/>
            <a:ext cx="951003" cy="95018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rgbClr val="FFFFFF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1" name="Freeform 5"/>
          <p:cNvSpPr>
            <a:spLocks/>
          </p:cNvSpPr>
          <p:nvPr/>
        </p:nvSpPr>
        <p:spPr bwMode="auto">
          <a:xfrm rot="10800000">
            <a:off x="8660386" y="6260137"/>
            <a:ext cx="442773" cy="442698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rgbClr val="FFFFFF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2" name="Freeform 5"/>
          <p:cNvSpPr>
            <a:spLocks/>
          </p:cNvSpPr>
          <p:nvPr/>
        </p:nvSpPr>
        <p:spPr bwMode="auto">
          <a:xfrm rot="10800000">
            <a:off x="8486278" y="6003783"/>
            <a:ext cx="284542" cy="284494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FFFFFF">
                  <a:lumMod val="75000"/>
                </a:srgbClr>
              </a:gs>
            </a:gsLst>
            <a:lin ang="18900000" scaled="0"/>
            <a:tileRect/>
          </a:gradFill>
          <a:ln w="25400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18900000" scaled="0"/>
              <a:tileRect/>
            </a:gradFill>
          </a:ln>
          <a:effectLst>
            <a:outerShdw blurRad="381000" dist="152400" dir="2700000" algn="tl" rotWithShape="0">
              <a:prstClr val="black">
                <a:alpha val="35000"/>
              </a:prstClr>
            </a:outerShdw>
          </a:effectLst>
        </p:spPr>
        <p:txBody>
          <a:bodyPr lIns="91419" tIns="45709" rIns="91419" bIns="45709"/>
          <a:lstStyle/>
          <a:p>
            <a:pPr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8194" name="Picture 2" descr="http://p2.so.qhmsg.com/bdr/_240_/t016934eb9d2e09454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00070"/>
            <a:ext cx="3764135" cy="279688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  <p:pic>
        <p:nvPicPr>
          <p:cNvPr id="8198" name="Picture 6" descr="http://p2.so.qhimgs1.com/bdr/_240_/t01e8a1e704203b9c1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34" y="476672"/>
            <a:ext cx="4361242" cy="243418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1660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"/>
</p:tagLst>
</file>

<file path=ppt/theme/theme1.xml><?xml version="1.0" encoding="utf-8"?>
<a:theme xmlns:a="http://schemas.openxmlformats.org/drawingml/2006/main" name="1_问号">
  <a:themeElements>
    <a:clrScheme name="问号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F0517"/>
      </a:accent1>
      <a:accent2>
        <a:srgbClr val="BC000D"/>
      </a:accent2>
      <a:accent3>
        <a:srgbClr val="FFFFFF"/>
      </a:accent3>
      <a:accent4>
        <a:srgbClr val="000000"/>
      </a:accent4>
      <a:accent5>
        <a:srgbClr val="FFAAAB"/>
      </a:accent5>
      <a:accent6>
        <a:srgbClr val="AA000B"/>
      </a:accent6>
      <a:hlink>
        <a:srgbClr val="3A0004"/>
      </a:hlink>
      <a:folHlink>
        <a:srgbClr val="FF3B3B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8117</TotalTime>
  <Words>2174</Words>
  <Application>Microsoft Office PowerPoint</Application>
  <PresentationFormat>宽屏</PresentationFormat>
  <Paragraphs>55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华文隶书</vt:lpstr>
      <vt:lpstr>华文细黑</vt:lpstr>
      <vt:lpstr>隶书</vt:lpstr>
      <vt:lpstr>宋体</vt:lpstr>
      <vt:lpstr>微软雅黑</vt:lpstr>
      <vt:lpstr>Arial</vt:lpstr>
      <vt:lpstr>Calibri</vt:lpstr>
      <vt:lpstr>1_问号</vt:lpstr>
      <vt:lpstr>PowerPoint 演示文稿</vt:lpstr>
      <vt:lpstr>郑德荣同志简介</vt:lpstr>
      <vt:lpstr>PowerPoint 演示文稿</vt:lpstr>
      <vt:lpstr>钟杨同志简介</vt:lpstr>
      <vt:lpstr>PowerPoint 演示文稿</vt:lpstr>
      <vt:lpstr>李泉新同志简介</vt:lpstr>
      <vt:lpstr>PowerPoint 演示文稿</vt:lpstr>
      <vt:lpstr>许帅同志简介</vt:lpstr>
      <vt:lpstr>PowerPoint 演示文稿</vt:lpstr>
      <vt:lpstr>姜仕坤同志简介</vt:lpstr>
      <vt:lpstr>PowerPoint 演示文稿</vt:lpstr>
      <vt:lpstr>张进同志简介</vt:lpstr>
      <vt:lpstr>PowerPoint 演示文稿</vt:lpstr>
      <vt:lpstr>张超同志简介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Administrator</dc:creator>
  <cp:lastModifiedBy>TianTa</cp:lastModifiedBy>
  <cp:revision>425</cp:revision>
  <cp:lastPrinted>2018-08-28T23:55:18Z</cp:lastPrinted>
  <dcterms:modified xsi:type="dcterms:W3CDTF">2018-08-29T00:02:15Z</dcterms:modified>
</cp:coreProperties>
</file>